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4" r:id="rId9"/>
    <p:sldId id="278" r:id="rId10"/>
    <p:sldId id="280" r:id="rId11"/>
    <p:sldId id="281" r:id="rId12"/>
    <p:sldId id="282" r:id="rId13"/>
    <p:sldId id="268" r:id="rId14"/>
    <p:sldId id="270" r:id="rId15"/>
  </p:sldIdLst>
  <p:sldSz cx="12192000" cy="6858000"/>
  <p:notesSz cx="6858000" cy="9144000"/>
  <p:embeddedFontLst>
    <p:embeddedFont>
      <p:font typeface="Arial Nova Light" panose="020B0304020202020204" pitchFamily="34" charset="0"/>
      <p:regular r:id="rId17"/>
      <p:italic r:id="rId18"/>
    </p:embeddedFont>
    <p:embeddedFont>
      <p:font typeface="Calibri" panose="020F0502020204030204" pitchFamily="34" charset="0"/>
      <p:regular r:id="rId19"/>
      <p:bold r:id="rId20"/>
      <p:italic r:id="rId21"/>
      <p:boldItalic r:id="rId22"/>
    </p:embeddedFont>
    <p:embeddedFont>
      <p:font typeface="Libre Franklin" pitchFamily="2" charset="0"/>
      <p:regular r:id="rId23"/>
      <p:bold r:id="rId24"/>
      <p:italic r:id="rId25"/>
      <p:boldItalic r:id="rId26"/>
    </p:embeddedFont>
    <p:embeddedFont>
      <p:font typeface="Libre Franklin Medium"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mmwD6rhLehAZWPN4cGzch2unw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7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937" autoAdjust="0"/>
  </p:normalViewPr>
  <p:slideViewPr>
    <p:cSldViewPr snapToGrid="0">
      <p:cViewPr varScale="1">
        <p:scale>
          <a:sx n="49" d="100"/>
          <a:sy n="49" d="100"/>
        </p:scale>
        <p:origin x="131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1FB4F-B147-4E88-A21C-C6DA5146028B}" type="doc">
      <dgm:prSet loTypeId="urn:microsoft.com/office/officeart/2005/8/layout/radial4" loCatId="relationship" qsTypeId="urn:microsoft.com/office/officeart/2005/8/quickstyle/simple1" qsCatId="simple" csTypeId="urn:microsoft.com/office/officeart/2005/8/colors/accent1_1" csCatId="accent1" phldr="1"/>
      <dgm:spPr/>
      <dgm:t>
        <a:bodyPr/>
        <a:lstStyle/>
        <a:p>
          <a:endParaRPr lang="en-AU"/>
        </a:p>
      </dgm:t>
    </dgm:pt>
    <dgm:pt modelId="{2315C408-66B8-4185-9472-FF26FE7EF1AA}">
      <dgm:prSet phldrT="[Text]"/>
      <dgm:spPr/>
      <dgm:t>
        <a:bodyPr/>
        <a:lstStyle/>
        <a:p>
          <a:r>
            <a:rPr lang="en-US" dirty="0"/>
            <a:t>Equity</a:t>
          </a:r>
          <a:endParaRPr lang="en-AU" dirty="0"/>
        </a:p>
      </dgm:t>
    </dgm:pt>
    <dgm:pt modelId="{3FEE6292-5AE3-412C-B006-5397CFD1A163}" type="parTrans" cxnId="{BAE514E9-F9E9-4A77-87D4-64DD72D26386}">
      <dgm:prSet/>
      <dgm:spPr/>
      <dgm:t>
        <a:bodyPr/>
        <a:lstStyle/>
        <a:p>
          <a:endParaRPr lang="en-AU"/>
        </a:p>
      </dgm:t>
    </dgm:pt>
    <dgm:pt modelId="{EE2586C2-4028-4CE6-8B70-D9FDB189FB26}" type="sibTrans" cxnId="{BAE514E9-F9E9-4A77-87D4-64DD72D26386}">
      <dgm:prSet/>
      <dgm:spPr/>
      <dgm:t>
        <a:bodyPr/>
        <a:lstStyle/>
        <a:p>
          <a:endParaRPr lang="en-AU"/>
        </a:p>
      </dgm:t>
    </dgm:pt>
    <dgm:pt modelId="{FA1FD648-5DAB-4F57-ACAB-777DF7096F45}">
      <dgm:prSet phldrT="[Text]"/>
      <dgm:spPr/>
      <dgm:t>
        <a:bodyPr/>
        <a:lstStyle/>
        <a:p>
          <a:r>
            <a:rPr lang="en-US" dirty="0"/>
            <a:t>Very remote&amp;  Indigenous students</a:t>
          </a:r>
          <a:endParaRPr lang="en-AU" dirty="0"/>
        </a:p>
      </dgm:t>
    </dgm:pt>
    <dgm:pt modelId="{3F453C3F-34FA-4912-8EDD-DB13324A6105}" type="parTrans" cxnId="{793E4F83-0CF5-434B-89B1-D9211B3983C8}">
      <dgm:prSet/>
      <dgm:spPr/>
      <dgm:t>
        <a:bodyPr/>
        <a:lstStyle/>
        <a:p>
          <a:endParaRPr lang="en-AU"/>
        </a:p>
      </dgm:t>
    </dgm:pt>
    <dgm:pt modelId="{8EBE2FAF-30BD-4A33-A014-9E238E653972}" type="sibTrans" cxnId="{793E4F83-0CF5-434B-89B1-D9211B3983C8}">
      <dgm:prSet/>
      <dgm:spPr/>
      <dgm:t>
        <a:bodyPr/>
        <a:lstStyle/>
        <a:p>
          <a:endParaRPr lang="en-AU"/>
        </a:p>
      </dgm:t>
    </dgm:pt>
    <dgm:pt modelId="{C8BDB132-FEFC-4FEC-9E78-7D2DEEB71D41}">
      <dgm:prSet phldrT="[Text]"/>
      <dgm:spPr/>
      <dgm:t>
        <a:bodyPr/>
        <a:lstStyle/>
        <a:p>
          <a:r>
            <a:rPr lang="en-US" dirty="0"/>
            <a:t>Writing in Year 7-9 </a:t>
          </a:r>
          <a:endParaRPr lang="en-AU" dirty="0"/>
        </a:p>
      </dgm:t>
    </dgm:pt>
    <dgm:pt modelId="{439706BA-C9C3-4EE3-9B86-C6F9FF04097D}" type="parTrans" cxnId="{203818AB-3726-44AC-84E3-403971BCFE77}">
      <dgm:prSet/>
      <dgm:spPr/>
      <dgm:t>
        <a:bodyPr/>
        <a:lstStyle/>
        <a:p>
          <a:endParaRPr lang="en-AU"/>
        </a:p>
      </dgm:t>
    </dgm:pt>
    <dgm:pt modelId="{91E578E6-6610-4D16-914F-832A3BA2573D}" type="sibTrans" cxnId="{203818AB-3726-44AC-84E3-403971BCFE77}">
      <dgm:prSet/>
      <dgm:spPr/>
      <dgm:t>
        <a:bodyPr/>
        <a:lstStyle/>
        <a:p>
          <a:endParaRPr lang="en-AU"/>
        </a:p>
      </dgm:t>
    </dgm:pt>
    <dgm:pt modelId="{7BFF726A-3B06-45A9-B65A-51A665FBA999}">
      <dgm:prSet phldrT="[Text]"/>
      <dgm:spPr/>
      <dgm:t>
        <a:bodyPr/>
        <a:lstStyle/>
        <a:p>
          <a:r>
            <a:rPr lang="en-US" dirty="0"/>
            <a:t>Participation of remote communities</a:t>
          </a:r>
          <a:endParaRPr lang="en-AU" dirty="0"/>
        </a:p>
      </dgm:t>
    </dgm:pt>
    <dgm:pt modelId="{D08271A0-0C2C-4846-9350-A7DD540B0221}" type="parTrans" cxnId="{818E0680-8EE3-4450-BEE3-592414C7CEA2}">
      <dgm:prSet/>
      <dgm:spPr/>
      <dgm:t>
        <a:bodyPr/>
        <a:lstStyle/>
        <a:p>
          <a:endParaRPr lang="en-AU"/>
        </a:p>
      </dgm:t>
    </dgm:pt>
    <dgm:pt modelId="{C263615D-8C3C-4E80-8545-4B48275A4AB7}" type="sibTrans" cxnId="{818E0680-8EE3-4450-BEE3-592414C7CEA2}">
      <dgm:prSet/>
      <dgm:spPr/>
      <dgm:t>
        <a:bodyPr/>
        <a:lstStyle/>
        <a:p>
          <a:endParaRPr lang="en-AU"/>
        </a:p>
      </dgm:t>
    </dgm:pt>
    <dgm:pt modelId="{2CC65960-696C-4928-8411-09AD606E8DCC}">
      <dgm:prSet/>
      <dgm:spPr/>
      <dgm:t>
        <a:bodyPr/>
        <a:lstStyle/>
        <a:p>
          <a:r>
            <a:rPr lang="en-US" dirty="0"/>
            <a:t>Assessment levels </a:t>
          </a:r>
          <a:endParaRPr lang="en-AU" dirty="0"/>
        </a:p>
      </dgm:t>
    </dgm:pt>
    <dgm:pt modelId="{9172FBBD-2202-4682-B9FC-A28332211C56}" type="parTrans" cxnId="{D03106FA-F82B-4D9A-AA34-D3814662E094}">
      <dgm:prSet/>
      <dgm:spPr/>
      <dgm:t>
        <a:bodyPr/>
        <a:lstStyle/>
        <a:p>
          <a:endParaRPr lang="en-AU"/>
        </a:p>
      </dgm:t>
    </dgm:pt>
    <dgm:pt modelId="{0D1D490E-799D-4648-B4B7-47C83268BDE8}" type="sibTrans" cxnId="{D03106FA-F82B-4D9A-AA34-D3814662E094}">
      <dgm:prSet/>
      <dgm:spPr/>
      <dgm:t>
        <a:bodyPr/>
        <a:lstStyle/>
        <a:p>
          <a:endParaRPr lang="en-AU"/>
        </a:p>
      </dgm:t>
    </dgm:pt>
    <dgm:pt modelId="{DA6EEE0B-EA74-4C2C-8BB0-CA19227A1562}">
      <dgm:prSet/>
      <dgm:spPr/>
      <dgm:t>
        <a:bodyPr/>
        <a:lstStyle/>
        <a:p>
          <a:r>
            <a:rPr lang="en-US" dirty="0"/>
            <a:t>Participation levels of all students</a:t>
          </a:r>
          <a:endParaRPr lang="en-AU" dirty="0"/>
        </a:p>
      </dgm:t>
    </dgm:pt>
    <dgm:pt modelId="{90D45C35-863C-447F-AFD8-4D94BE45C3EC}" type="parTrans" cxnId="{0812E587-93E4-414C-A5A0-EDAAEAACA033}">
      <dgm:prSet/>
      <dgm:spPr/>
      <dgm:t>
        <a:bodyPr/>
        <a:lstStyle/>
        <a:p>
          <a:endParaRPr lang="en-AU"/>
        </a:p>
      </dgm:t>
    </dgm:pt>
    <dgm:pt modelId="{11C1580C-682C-4F1F-BCEE-5009051D5651}" type="sibTrans" cxnId="{0812E587-93E4-414C-A5A0-EDAAEAACA033}">
      <dgm:prSet/>
      <dgm:spPr/>
      <dgm:t>
        <a:bodyPr/>
        <a:lstStyle/>
        <a:p>
          <a:endParaRPr lang="en-AU"/>
        </a:p>
      </dgm:t>
    </dgm:pt>
    <dgm:pt modelId="{896A5D09-2B97-4A8A-BE96-5E45641C4E07}" type="pres">
      <dgm:prSet presAssocID="{1DD1FB4F-B147-4E88-A21C-C6DA5146028B}" presName="cycle" presStyleCnt="0">
        <dgm:presLayoutVars>
          <dgm:chMax val="1"/>
          <dgm:dir/>
          <dgm:animLvl val="ctr"/>
          <dgm:resizeHandles val="exact"/>
        </dgm:presLayoutVars>
      </dgm:prSet>
      <dgm:spPr/>
    </dgm:pt>
    <dgm:pt modelId="{8963EC12-78E1-4095-8CD4-2606EC496561}" type="pres">
      <dgm:prSet presAssocID="{2315C408-66B8-4185-9472-FF26FE7EF1AA}" presName="centerShape" presStyleLbl="node0" presStyleIdx="0" presStyleCnt="1"/>
      <dgm:spPr/>
    </dgm:pt>
    <dgm:pt modelId="{592B1A02-7AB2-4E69-A7A1-2CB4FA934363}" type="pres">
      <dgm:prSet presAssocID="{3F453C3F-34FA-4912-8EDD-DB13324A6105}" presName="parTrans" presStyleLbl="bgSibTrans2D1" presStyleIdx="0" presStyleCnt="5"/>
      <dgm:spPr/>
    </dgm:pt>
    <dgm:pt modelId="{6E18B5AF-1F57-41CB-9F55-C22F1F06B984}" type="pres">
      <dgm:prSet presAssocID="{FA1FD648-5DAB-4F57-ACAB-777DF7096F45}" presName="node" presStyleLbl="node1" presStyleIdx="0" presStyleCnt="5">
        <dgm:presLayoutVars>
          <dgm:bulletEnabled val="1"/>
        </dgm:presLayoutVars>
      </dgm:prSet>
      <dgm:spPr/>
    </dgm:pt>
    <dgm:pt modelId="{222ADA15-A84B-49C9-B8EF-53F92869E9CA}" type="pres">
      <dgm:prSet presAssocID="{439706BA-C9C3-4EE3-9B86-C6F9FF04097D}" presName="parTrans" presStyleLbl="bgSibTrans2D1" presStyleIdx="1" presStyleCnt="5"/>
      <dgm:spPr/>
    </dgm:pt>
    <dgm:pt modelId="{0768B23F-CFC8-4542-9170-CDFC5DAC2EC7}" type="pres">
      <dgm:prSet presAssocID="{C8BDB132-FEFC-4FEC-9E78-7D2DEEB71D41}" presName="node" presStyleLbl="node1" presStyleIdx="1" presStyleCnt="5">
        <dgm:presLayoutVars>
          <dgm:bulletEnabled val="1"/>
        </dgm:presLayoutVars>
      </dgm:prSet>
      <dgm:spPr/>
    </dgm:pt>
    <dgm:pt modelId="{76C9A9ED-4F06-48F7-B9BE-B522FE457D48}" type="pres">
      <dgm:prSet presAssocID="{D08271A0-0C2C-4846-9350-A7DD540B0221}" presName="parTrans" presStyleLbl="bgSibTrans2D1" presStyleIdx="2" presStyleCnt="5"/>
      <dgm:spPr/>
    </dgm:pt>
    <dgm:pt modelId="{BACD6946-0381-4390-BF22-306703DBF33B}" type="pres">
      <dgm:prSet presAssocID="{7BFF726A-3B06-45A9-B65A-51A665FBA999}" presName="node" presStyleLbl="node1" presStyleIdx="2" presStyleCnt="5">
        <dgm:presLayoutVars>
          <dgm:bulletEnabled val="1"/>
        </dgm:presLayoutVars>
      </dgm:prSet>
      <dgm:spPr/>
    </dgm:pt>
    <dgm:pt modelId="{573EC95E-F299-4D81-B8D1-1BB640A08EE0}" type="pres">
      <dgm:prSet presAssocID="{9172FBBD-2202-4682-B9FC-A28332211C56}" presName="parTrans" presStyleLbl="bgSibTrans2D1" presStyleIdx="3" presStyleCnt="5"/>
      <dgm:spPr/>
    </dgm:pt>
    <dgm:pt modelId="{B39831C1-9A34-4389-8C02-7736337F7AB0}" type="pres">
      <dgm:prSet presAssocID="{2CC65960-696C-4928-8411-09AD606E8DCC}" presName="node" presStyleLbl="node1" presStyleIdx="3" presStyleCnt="5">
        <dgm:presLayoutVars>
          <dgm:bulletEnabled val="1"/>
        </dgm:presLayoutVars>
      </dgm:prSet>
      <dgm:spPr/>
    </dgm:pt>
    <dgm:pt modelId="{5D5A2A1F-DE6B-4949-94E3-386F45E7385D}" type="pres">
      <dgm:prSet presAssocID="{90D45C35-863C-447F-AFD8-4D94BE45C3EC}" presName="parTrans" presStyleLbl="bgSibTrans2D1" presStyleIdx="4" presStyleCnt="5"/>
      <dgm:spPr/>
    </dgm:pt>
    <dgm:pt modelId="{CA7F47C2-85B1-470B-9F75-C45518D2BF08}" type="pres">
      <dgm:prSet presAssocID="{DA6EEE0B-EA74-4C2C-8BB0-CA19227A1562}" presName="node" presStyleLbl="node1" presStyleIdx="4" presStyleCnt="5">
        <dgm:presLayoutVars>
          <dgm:bulletEnabled val="1"/>
        </dgm:presLayoutVars>
      </dgm:prSet>
      <dgm:spPr/>
    </dgm:pt>
  </dgm:ptLst>
  <dgm:cxnLst>
    <dgm:cxn modelId="{8B897F09-A51E-4457-9E5B-FE31718A0520}" type="presOf" srcId="{7BFF726A-3B06-45A9-B65A-51A665FBA999}" destId="{BACD6946-0381-4390-BF22-306703DBF33B}" srcOrd="0" destOrd="0" presId="urn:microsoft.com/office/officeart/2005/8/layout/radial4"/>
    <dgm:cxn modelId="{06352F0B-D1FF-48E4-A4B4-0FDDAB82307B}" type="presOf" srcId="{1DD1FB4F-B147-4E88-A21C-C6DA5146028B}" destId="{896A5D09-2B97-4A8A-BE96-5E45641C4E07}" srcOrd="0" destOrd="0" presId="urn:microsoft.com/office/officeart/2005/8/layout/radial4"/>
    <dgm:cxn modelId="{6FD4B736-4A0C-4BC6-8DBF-B67DA842B3ED}" type="presOf" srcId="{FA1FD648-5DAB-4F57-ACAB-777DF7096F45}" destId="{6E18B5AF-1F57-41CB-9F55-C22F1F06B984}" srcOrd="0" destOrd="0" presId="urn:microsoft.com/office/officeart/2005/8/layout/radial4"/>
    <dgm:cxn modelId="{5741805C-A404-486D-BAE7-76980458D1B8}" type="presOf" srcId="{439706BA-C9C3-4EE3-9B86-C6F9FF04097D}" destId="{222ADA15-A84B-49C9-B8EF-53F92869E9CA}" srcOrd="0" destOrd="0" presId="urn:microsoft.com/office/officeart/2005/8/layout/radial4"/>
    <dgm:cxn modelId="{BDA20C69-1D58-418A-B4EA-E3162EDBD156}" type="presOf" srcId="{3F453C3F-34FA-4912-8EDD-DB13324A6105}" destId="{592B1A02-7AB2-4E69-A7A1-2CB4FA934363}" srcOrd="0" destOrd="0" presId="urn:microsoft.com/office/officeart/2005/8/layout/radial4"/>
    <dgm:cxn modelId="{08235A4B-BD10-4C8F-97CE-9B1E661D0699}" type="presOf" srcId="{DA6EEE0B-EA74-4C2C-8BB0-CA19227A1562}" destId="{CA7F47C2-85B1-470B-9F75-C45518D2BF08}" srcOrd="0" destOrd="0" presId="urn:microsoft.com/office/officeart/2005/8/layout/radial4"/>
    <dgm:cxn modelId="{89034B54-66BC-435A-9796-CFE7B14669A3}" type="presOf" srcId="{C8BDB132-FEFC-4FEC-9E78-7D2DEEB71D41}" destId="{0768B23F-CFC8-4542-9170-CDFC5DAC2EC7}" srcOrd="0" destOrd="0" presId="urn:microsoft.com/office/officeart/2005/8/layout/radial4"/>
    <dgm:cxn modelId="{9300007A-4ADB-421A-86F9-2B49F7F4D86F}" type="presOf" srcId="{D08271A0-0C2C-4846-9350-A7DD540B0221}" destId="{76C9A9ED-4F06-48F7-B9BE-B522FE457D48}" srcOrd="0" destOrd="0" presId="urn:microsoft.com/office/officeart/2005/8/layout/radial4"/>
    <dgm:cxn modelId="{818E0680-8EE3-4450-BEE3-592414C7CEA2}" srcId="{2315C408-66B8-4185-9472-FF26FE7EF1AA}" destId="{7BFF726A-3B06-45A9-B65A-51A665FBA999}" srcOrd="2" destOrd="0" parTransId="{D08271A0-0C2C-4846-9350-A7DD540B0221}" sibTransId="{C263615D-8C3C-4E80-8545-4B48275A4AB7}"/>
    <dgm:cxn modelId="{793E4F83-0CF5-434B-89B1-D9211B3983C8}" srcId="{2315C408-66B8-4185-9472-FF26FE7EF1AA}" destId="{FA1FD648-5DAB-4F57-ACAB-777DF7096F45}" srcOrd="0" destOrd="0" parTransId="{3F453C3F-34FA-4912-8EDD-DB13324A6105}" sibTransId="{8EBE2FAF-30BD-4A33-A014-9E238E653972}"/>
    <dgm:cxn modelId="{0812E587-93E4-414C-A5A0-EDAAEAACA033}" srcId="{2315C408-66B8-4185-9472-FF26FE7EF1AA}" destId="{DA6EEE0B-EA74-4C2C-8BB0-CA19227A1562}" srcOrd="4" destOrd="0" parTransId="{90D45C35-863C-447F-AFD8-4D94BE45C3EC}" sibTransId="{11C1580C-682C-4F1F-BCEE-5009051D5651}"/>
    <dgm:cxn modelId="{39C87D8F-5CC1-4B79-AE2E-95744DADDFFC}" type="presOf" srcId="{2315C408-66B8-4185-9472-FF26FE7EF1AA}" destId="{8963EC12-78E1-4095-8CD4-2606EC496561}" srcOrd="0" destOrd="0" presId="urn:microsoft.com/office/officeart/2005/8/layout/radial4"/>
    <dgm:cxn modelId="{A4C7E196-A80F-4D5C-8DCE-E29CA1F051FB}" type="presOf" srcId="{9172FBBD-2202-4682-B9FC-A28332211C56}" destId="{573EC95E-F299-4D81-B8D1-1BB640A08EE0}" srcOrd="0" destOrd="0" presId="urn:microsoft.com/office/officeart/2005/8/layout/radial4"/>
    <dgm:cxn modelId="{203818AB-3726-44AC-84E3-403971BCFE77}" srcId="{2315C408-66B8-4185-9472-FF26FE7EF1AA}" destId="{C8BDB132-FEFC-4FEC-9E78-7D2DEEB71D41}" srcOrd="1" destOrd="0" parTransId="{439706BA-C9C3-4EE3-9B86-C6F9FF04097D}" sibTransId="{91E578E6-6610-4D16-914F-832A3BA2573D}"/>
    <dgm:cxn modelId="{45193DCA-F0A7-4A04-B435-B1AC920D9440}" type="presOf" srcId="{2CC65960-696C-4928-8411-09AD606E8DCC}" destId="{B39831C1-9A34-4389-8C02-7736337F7AB0}" srcOrd="0" destOrd="0" presId="urn:microsoft.com/office/officeart/2005/8/layout/radial4"/>
    <dgm:cxn modelId="{BAE514E9-F9E9-4A77-87D4-64DD72D26386}" srcId="{1DD1FB4F-B147-4E88-A21C-C6DA5146028B}" destId="{2315C408-66B8-4185-9472-FF26FE7EF1AA}" srcOrd="0" destOrd="0" parTransId="{3FEE6292-5AE3-412C-B006-5397CFD1A163}" sibTransId="{EE2586C2-4028-4CE6-8B70-D9FDB189FB26}"/>
    <dgm:cxn modelId="{BF460CEA-3F31-426F-9F06-570497CB058A}" type="presOf" srcId="{90D45C35-863C-447F-AFD8-4D94BE45C3EC}" destId="{5D5A2A1F-DE6B-4949-94E3-386F45E7385D}" srcOrd="0" destOrd="0" presId="urn:microsoft.com/office/officeart/2005/8/layout/radial4"/>
    <dgm:cxn modelId="{D03106FA-F82B-4D9A-AA34-D3814662E094}" srcId="{2315C408-66B8-4185-9472-FF26FE7EF1AA}" destId="{2CC65960-696C-4928-8411-09AD606E8DCC}" srcOrd="3" destOrd="0" parTransId="{9172FBBD-2202-4682-B9FC-A28332211C56}" sibTransId="{0D1D490E-799D-4648-B4B7-47C83268BDE8}"/>
    <dgm:cxn modelId="{F795B57E-0F93-4BD7-88FE-C548B01AF876}" type="presParOf" srcId="{896A5D09-2B97-4A8A-BE96-5E45641C4E07}" destId="{8963EC12-78E1-4095-8CD4-2606EC496561}" srcOrd="0" destOrd="0" presId="urn:microsoft.com/office/officeart/2005/8/layout/radial4"/>
    <dgm:cxn modelId="{87DBFD4A-5E35-4092-AB2F-6A9CC6BCA06D}" type="presParOf" srcId="{896A5D09-2B97-4A8A-BE96-5E45641C4E07}" destId="{592B1A02-7AB2-4E69-A7A1-2CB4FA934363}" srcOrd="1" destOrd="0" presId="urn:microsoft.com/office/officeart/2005/8/layout/radial4"/>
    <dgm:cxn modelId="{FED79604-B1C0-401E-B6F5-281FB6A081E2}" type="presParOf" srcId="{896A5D09-2B97-4A8A-BE96-5E45641C4E07}" destId="{6E18B5AF-1F57-41CB-9F55-C22F1F06B984}" srcOrd="2" destOrd="0" presId="urn:microsoft.com/office/officeart/2005/8/layout/radial4"/>
    <dgm:cxn modelId="{D13E693F-D59F-4B65-8DB7-E85234893CD9}" type="presParOf" srcId="{896A5D09-2B97-4A8A-BE96-5E45641C4E07}" destId="{222ADA15-A84B-49C9-B8EF-53F92869E9CA}" srcOrd="3" destOrd="0" presId="urn:microsoft.com/office/officeart/2005/8/layout/radial4"/>
    <dgm:cxn modelId="{C9FF7C9A-3458-4542-BFF4-71BA345A1491}" type="presParOf" srcId="{896A5D09-2B97-4A8A-BE96-5E45641C4E07}" destId="{0768B23F-CFC8-4542-9170-CDFC5DAC2EC7}" srcOrd="4" destOrd="0" presId="urn:microsoft.com/office/officeart/2005/8/layout/radial4"/>
    <dgm:cxn modelId="{7C2FFF4F-9F6B-43A6-A7EE-FBC17BA7AB24}" type="presParOf" srcId="{896A5D09-2B97-4A8A-BE96-5E45641C4E07}" destId="{76C9A9ED-4F06-48F7-B9BE-B522FE457D48}" srcOrd="5" destOrd="0" presId="urn:microsoft.com/office/officeart/2005/8/layout/radial4"/>
    <dgm:cxn modelId="{1B84EB7B-7548-4D29-8A96-BC3B9809FD88}" type="presParOf" srcId="{896A5D09-2B97-4A8A-BE96-5E45641C4E07}" destId="{BACD6946-0381-4390-BF22-306703DBF33B}" srcOrd="6" destOrd="0" presId="urn:microsoft.com/office/officeart/2005/8/layout/radial4"/>
    <dgm:cxn modelId="{87276F56-D054-451A-99EB-FE0BC9247A83}" type="presParOf" srcId="{896A5D09-2B97-4A8A-BE96-5E45641C4E07}" destId="{573EC95E-F299-4D81-B8D1-1BB640A08EE0}" srcOrd="7" destOrd="0" presId="urn:microsoft.com/office/officeart/2005/8/layout/radial4"/>
    <dgm:cxn modelId="{0A26D0AF-9854-41E2-98DC-F5CD57C5D70D}" type="presParOf" srcId="{896A5D09-2B97-4A8A-BE96-5E45641C4E07}" destId="{B39831C1-9A34-4389-8C02-7736337F7AB0}" srcOrd="8" destOrd="0" presId="urn:microsoft.com/office/officeart/2005/8/layout/radial4"/>
    <dgm:cxn modelId="{0B142CE9-4176-4E88-B5AB-AC27FDC9AC70}" type="presParOf" srcId="{896A5D09-2B97-4A8A-BE96-5E45641C4E07}" destId="{5D5A2A1F-DE6B-4949-94E3-386F45E7385D}" srcOrd="9" destOrd="0" presId="urn:microsoft.com/office/officeart/2005/8/layout/radial4"/>
    <dgm:cxn modelId="{641195DF-48ED-46F9-AA47-8F5D2233C53A}" type="presParOf" srcId="{896A5D09-2B97-4A8A-BE96-5E45641C4E07}" destId="{CA7F47C2-85B1-470B-9F75-C45518D2BF08}" srcOrd="10"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3EC12-78E1-4095-8CD4-2606EC496561}">
      <dsp:nvSpPr>
        <dsp:cNvPr id="0" name=""/>
        <dsp:cNvSpPr/>
      </dsp:nvSpPr>
      <dsp:spPr>
        <a:xfrm>
          <a:off x="2697476" y="2740965"/>
          <a:ext cx="1869447" cy="1869447"/>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Equity</a:t>
          </a:r>
          <a:endParaRPr lang="en-AU" sz="3600" kern="1200" dirty="0"/>
        </a:p>
      </dsp:txBody>
      <dsp:txXfrm>
        <a:off x="2971250" y="3014739"/>
        <a:ext cx="1321899" cy="1321899"/>
      </dsp:txXfrm>
    </dsp:sp>
    <dsp:sp modelId="{592B1A02-7AB2-4E69-A7A1-2CB4FA934363}">
      <dsp:nvSpPr>
        <dsp:cNvPr id="0" name=""/>
        <dsp:cNvSpPr/>
      </dsp:nvSpPr>
      <dsp:spPr>
        <a:xfrm rot="10800000">
          <a:off x="888543" y="3409293"/>
          <a:ext cx="1709440" cy="53279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18B5AF-1F57-41CB-9F55-C22F1F06B984}">
      <dsp:nvSpPr>
        <dsp:cNvPr id="0" name=""/>
        <dsp:cNvSpPr/>
      </dsp:nvSpPr>
      <dsp:spPr>
        <a:xfrm>
          <a:off x="556" y="2965299"/>
          <a:ext cx="1775975" cy="142078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Very remote&amp;  Indigenous students</a:t>
          </a:r>
          <a:endParaRPr lang="en-AU" sz="2200" kern="1200" dirty="0"/>
        </a:p>
      </dsp:txBody>
      <dsp:txXfrm>
        <a:off x="42169" y="3006912"/>
        <a:ext cx="1692749" cy="1337554"/>
      </dsp:txXfrm>
    </dsp:sp>
    <dsp:sp modelId="{222ADA15-A84B-49C9-B8EF-53F92869E9CA}">
      <dsp:nvSpPr>
        <dsp:cNvPr id="0" name=""/>
        <dsp:cNvSpPr/>
      </dsp:nvSpPr>
      <dsp:spPr>
        <a:xfrm rot="13500000">
          <a:off x="1441800" y="2073614"/>
          <a:ext cx="1709440" cy="53279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68B23F-CFC8-4542-9170-CDFC5DAC2EC7}">
      <dsp:nvSpPr>
        <dsp:cNvPr id="0" name=""/>
        <dsp:cNvSpPr/>
      </dsp:nvSpPr>
      <dsp:spPr>
        <a:xfrm>
          <a:off x="804154" y="1025241"/>
          <a:ext cx="1775975" cy="142078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Writing in Year 7-9 </a:t>
          </a:r>
          <a:endParaRPr lang="en-AU" sz="2200" kern="1200" dirty="0"/>
        </a:p>
      </dsp:txBody>
      <dsp:txXfrm>
        <a:off x="845767" y="1066854"/>
        <a:ext cx="1692749" cy="1337554"/>
      </dsp:txXfrm>
    </dsp:sp>
    <dsp:sp modelId="{76C9A9ED-4F06-48F7-B9BE-B522FE457D48}">
      <dsp:nvSpPr>
        <dsp:cNvPr id="0" name=""/>
        <dsp:cNvSpPr/>
      </dsp:nvSpPr>
      <dsp:spPr>
        <a:xfrm rot="16200000">
          <a:off x="2777479" y="1520357"/>
          <a:ext cx="1709440" cy="53279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CD6946-0381-4390-BF22-306703DBF33B}">
      <dsp:nvSpPr>
        <dsp:cNvPr id="0" name=""/>
        <dsp:cNvSpPr/>
      </dsp:nvSpPr>
      <dsp:spPr>
        <a:xfrm>
          <a:off x="2744212" y="221643"/>
          <a:ext cx="1775975" cy="142078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Participation of remote communities</a:t>
          </a:r>
          <a:endParaRPr lang="en-AU" sz="2200" kern="1200" dirty="0"/>
        </a:p>
      </dsp:txBody>
      <dsp:txXfrm>
        <a:off x="2785825" y="263256"/>
        <a:ext cx="1692749" cy="1337554"/>
      </dsp:txXfrm>
    </dsp:sp>
    <dsp:sp modelId="{573EC95E-F299-4D81-B8D1-1BB640A08EE0}">
      <dsp:nvSpPr>
        <dsp:cNvPr id="0" name=""/>
        <dsp:cNvSpPr/>
      </dsp:nvSpPr>
      <dsp:spPr>
        <a:xfrm rot="18900000">
          <a:off x="4113158" y="2073614"/>
          <a:ext cx="1709440" cy="53279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9831C1-9A34-4389-8C02-7736337F7AB0}">
      <dsp:nvSpPr>
        <dsp:cNvPr id="0" name=""/>
        <dsp:cNvSpPr/>
      </dsp:nvSpPr>
      <dsp:spPr>
        <a:xfrm>
          <a:off x="4684270" y="1025241"/>
          <a:ext cx="1775975" cy="142078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Assessment levels </a:t>
          </a:r>
          <a:endParaRPr lang="en-AU" sz="2200" kern="1200" dirty="0"/>
        </a:p>
      </dsp:txBody>
      <dsp:txXfrm>
        <a:off x="4725883" y="1066854"/>
        <a:ext cx="1692749" cy="1337554"/>
      </dsp:txXfrm>
    </dsp:sp>
    <dsp:sp modelId="{5D5A2A1F-DE6B-4949-94E3-386F45E7385D}">
      <dsp:nvSpPr>
        <dsp:cNvPr id="0" name=""/>
        <dsp:cNvSpPr/>
      </dsp:nvSpPr>
      <dsp:spPr>
        <a:xfrm>
          <a:off x="4666415" y="3409293"/>
          <a:ext cx="1709440" cy="53279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7F47C2-85B1-470B-9F75-C45518D2BF08}">
      <dsp:nvSpPr>
        <dsp:cNvPr id="0" name=""/>
        <dsp:cNvSpPr/>
      </dsp:nvSpPr>
      <dsp:spPr>
        <a:xfrm>
          <a:off x="5487868" y="2965299"/>
          <a:ext cx="1775975" cy="142078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Participation levels of all students</a:t>
          </a:r>
          <a:endParaRPr lang="en-AU" sz="2200" kern="1200" dirty="0"/>
        </a:p>
      </dsp:txBody>
      <dsp:txXfrm>
        <a:off x="5529481" y="3006912"/>
        <a:ext cx="1692749" cy="1337554"/>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solidFill>
                  <a:srgbClr val="2B2B2B"/>
                </a:solidFill>
                <a:latin typeface="Roboto"/>
                <a:ea typeface="Roboto"/>
                <a:cs typeface="Roboto"/>
                <a:sym typeface="Roboto"/>
              </a:rPr>
              <a:t>Children across our country sit four tests, four times before they are 14. But what influences the results they get on these tests? </a:t>
            </a:r>
            <a:endParaRPr dirty="0">
              <a:solidFill>
                <a:srgbClr val="2B2B2B"/>
              </a:solidFill>
              <a:latin typeface="Roboto"/>
              <a:ea typeface="Roboto"/>
              <a:cs typeface="Roboto"/>
              <a:sym typeface="Roboto"/>
            </a:endParaRPr>
          </a:p>
          <a:p>
            <a:pPr marL="0" lvl="0" indent="0" algn="l" rtl="0">
              <a:spcBef>
                <a:spcPts val="0"/>
              </a:spcBef>
              <a:spcAft>
                <a:spcPts val="0"/>
              </a:spcAft>
              <a:buNone/>
            </a:pPr>
            <a:r>
              <a:rPr lang="en-US" dirty="0">
                <a:solidFill>
                  <a:srgbClr val="2B2B2B"/>
                </a:solidFill>
                <a:latin typeface="Roboto"/>
                <a:ea typeface="Roboto"/>
                <a:cs typeface="Roboto"/>
                <a:sym typeface="Roboto"/>
              </a:rPr>
              <a:t>Good evening, my name is Enessa McArthur and thank you for the invitation to our data team to </a:t>
            </a:r>
            <a:r>
              <a:rPr lang="en-US" dirty="0" err="1">
                <a:solidFill>
                  <a:srgbClr val="2B2B2B"/>
                </a:solidFill>
                <a:latin typeface="Roboto"/>
                <a:ea typeface="Roboto"/>
                <a:cs typeface="Roboto"/>
                <a:sym typeface="Roboto"/>
              </a:rPr>
              <a:t>utilise</a:t>
            </a:r>
            <a:r>
              <a:rPr lang="en-US">
                <a:solidFill>
                  <a:srgbClr val="2B2B2B"/>
                </a:solidFill>
                <a:latin typeface="Roboto"/>
                <a:ea typeface="Roboto"/>
                <a:cs typeface="Roboto"/>
                <a:sym typeface="Roboto"/>
              </a:rPr>
              <a:t> machine learning to investigate and uncover what factors are positively or negatively influencing student achievement and whether this can accurately predict student outcomes. </a:t>
            </a:r>
            <a:endParaRPr/>
          </a:p>
        </p:txBody>
      </p:sp>
      <p:sp>
        <p:nvSpPr>
          <p:cNvPr id="49" name="Google Shape;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fb23113b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25fb23113b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200" dirty="0">
                <a:effectLst/>
                <a:latin typeface="Calibri" panose="020F0502020204030204" pitchFamily="34" charset="0"/>
                <a:ea typeface="Calibri" panose="020F0502020204030204" pitchFamily="34" charset="0"/>
                <a:cs typeface="Arial" panose="020B0604020202020204" pitchFamily="34" charset="0"/>
              </a:rPr>
              <a:t>Gender	Females on average have higher NMS (+~10%)</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Language </a:t>
            </a:r>
          </a:p>
        </p:txBody>
      </p:sp>
      <p:sp>
        <p:nvSpPr>
          <p:cNvPr id="85" name="Google Shape;85;g25fb23113b2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899781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fb23113b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25fb23113b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200" dirty="0">
                <a:effectLst/>
                <a:latin typeface="Calibri" panose="020F0502020204030204" pitchFamily="34" charset="0"/>
                <a:ea typeface="Calibri" panose="020F0502020204030204" pitchFamily="34" charset="0"/>
                <a:cs typeface="Arial" panose="020B0604020202020204" pitchFamily="34" charset="0"/>
              </a:rPr>
              <a:t>Parental Education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AU" dirty="0"/>
          </a:p>
          <a:p>
            <a:pPr marL="0" lvl="0" indent="0" algn="l" rtl="0">
              <a:spcBef>
                <a:spcPts val="0"/>
              </a:spcBef>
              <a:spcAft>
                <a:spcPts val="0"/>
              </a:spcAft>
              <a:buNone/>
            </a:pPr>
            <a:r>
              <a:rPr lang="en-AU" dirty="0"/>
              <a:t>Parental Occupation </a:t>
            </a:r>
          </a:p>
        </p:txBody>
      </p:sp>
      <p:sp>
        <p:nvSpPr>
          <p:cNvPr id="85" name="Google Shape;85;g25fb23113b2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84267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fb23113b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25fb23113b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50800" indent="0">
              <a:buSzPct val="125000"/>
              <a:buFont typeface="Arial" panose="020B0604020202020204" pitchFamily="34" charset="0"/>
              <a:buNone/>
            </a:pPr>
            <a:r>
              <a:rPr lang="en-US" sz="1200" dirty="0">
                <a:latin typeface="Arial Nova Light" panose="020F0502020204030204" pitchFamily="34" charset="0"/>
              </a:rPr>
              <a:t>Indigeneity</a:t>
            </a:r>
          </a:p>
          <a:p>
            <a:pPr marL="222250" indent="-171450">
              <a:buSzPct val="12500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Arial" panose="020B0604020202020204" pitchFamily="34" charset="0"/>
              </a:rPr>
              <a:t>indigenous ~51%NMS / ~70% Assessed</a:t>
            </a:r>
          </a:p>
          <a:p>
            <a:pPr marL="222250" indent="-171450">
              <a:buSzPct val="12500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Arial" panose="020B0604020202020204" pitchFamily="34" charset="0"/>
              </a:rPr>
              <a:t>non indigenous students ~83%NMS / ~90% Assessed</a:t>
            </a:r>
            <a:endParaRPr lang="en-US" sz="1200" dirty="0">
              <a:latin typeface="Arial Nova Light" panose="020F0502020204030204" pitchFamily="34" charset="0"/>
            </a:endParaRPr>
          </a:p>
          <a:p>
            <a:pPr marL="336550" indent="-285750">
              <a:buSzPct val="125000"/>
              <a:buFont typeface="Arial" panose="020B0604020202020204" pitchFamily="34" charset="0"/>
              <a:buChar char="•"/>
            </a:pPr>
            <a:endParaRPr lang="en-US" sz="1200" dirty="0">
              <a:latin typeface="Arial Nova Light" panose="020F0502020204030204" pitchFamily="34" charset="0"/>
            </a:endParaRPr>
          </a:p>
          <a:p>
            <a:pPr marL="50800" indent="0">
              <a:buSzPct val="125000"/>
              <a:buFont typeface="Arial" panose="020B0604020202020204" pitchFamily="34" charset="0"/>
              <a:buNone/>
            </a:pPr>
            <a:r>
              <a:rPr lang="en-US" sz="1200" dirty="0">
                <a:latin typeface="Arial Nova Light" panose="020F0502020204030204" pitchFamily="34" charset="0"/>
              </a:rPr>
              <a:t>ABS remoteness</a:t>
            </a:r>
          </a:p>
          <a:p>
            <a:pPr marL="50800" indent="0">
              <a:buSzPct val="125000"/>
              <a:buFont typeface="Arial" panose="020B0604020202020204" pitchFamily="34" charset="0"/>
              <a:buNone/>
            </a:pPr>
            <a:endParaRPr lang="en-US" sz="1200" dirty="0">
              <a:latin typeface="Arial Nova Light" panose="020F0502020204030204" pitchFamily="34" charset="0"/>
            </a:endParaRPr>
          </a:p>
          <a:p>
            <a:pPr marL="50800" indent="0">
              <a:buSzPct val="125000"/>
              <a:buFont typeface="Arial" panose="020B0604020202020204" pitchFamily="34" charset="0"/>
              <a:buNone/>
            </a:pPr>
            <a:r>
              <a:rPr lang="en-US" sz="1200" dirty="0">
                <a:latin typeface="Arial Nova Light" panose="020F0502020204030204" pitchFamily="34" charset="0"/>
              </a:rPr>
              <a:t>Indigeneity by ABS remoteness</a:t>
            </a:r>
            <a:r>
              <a:rPr lang="en-AU" sz="1200" dirty="0">
                <a:effectLst/>
                <a:latin typeface="Calibri" panose="020F0502020204030204" pitchFamily="34" charset="0"/>
                <a:ea typeface="Calibri" panose="020F0502020204030204" pitchFamily="34" charset="0"/>
                <a:cs typeface="Arial" panose="020B0604020202020204" pitchFamily="34" charset="0"/>
              </a:rPr>
              <a:t> Indigeneity	</a:t>
            </a:r>
          </a:p>
          <a:p>
            <a:pPr marL="457200" indent="457200">
              <a:lnSpc>
                <a:spcPct val="107000"/>
              </a:lnSpc>
              <a:spcAft>
                <a:spcPts val="800"/>
              </a:spcAft>
            </a:pPr>
            <a:r>
              <a:rPr lang="en-AU" sz="1200" dirty="0">
                <a:effectLst/>
                <a:latin typeface="Calibri" panose="020F0502020204030204" pitchFamily="34" charset="0"/>
                <a:ea typeface="Calibri" panose="020F0502020204030204" pitchFamily="34" charset="0"/>
                <a:cs typeface="Arial" panose="020B0604020202020204" pitchFamily="34" charset="0"/>
              </a:rPr>
              <a:t> </a:t>
            </a:r>
          </a:p>
          <a:p>
            <a:pPr marL="50800" indent="0">
              <a:buSzPct val="125000"/>
              <a:buFont typeface="Arial" panose="020B0604020202020204" pitchFamily="34" charset="0"/>
              <a:buNone/>
            </a:pPr>
            <a:endParaRPr lang="en-US" sz="1200" dirty="0">
              <a:latin typeface="Arial Nova Light" panose="020F0502020204030204" pitchFamily="34" charset="0"/>
            </a:endParaRPr>
          </a:p>
        </p:txBody>
      </p:sp>
      <p:sp>
        <p:nvSpPr>
          <p:cNvPr id="85" name="Google Shape;85;g25fb23113b2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339847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Enessa to provide recommendations </a:t>
            </a:r>
            <a:endParaRPr/>
          </a:p>
          <a:p>
            <a:pPr marL="457200" lvl="0" indent="-317500" algn="l" rtl="0">
              <a:spcBef>
                <a:spcPts val="0"/>
              </a:spcBef>
              <a:spcAft>
                <a:spcPts val="0"/>
              </a:spcAft>
              <a:buSzPts val="1400"/>
              <a:buChar char="-"/>
            </a:pPr>
            <a:r>
              <a:rPr lang="en-US"/>
              <a:t>Greater funding for remote schools and Indigenous students</a:t>
            </a:r>
            <a:endParaRPr/>
          </a:p>
          <a:p>
            <a:pPr marL="457200" lvl="0" indent="-317500" algn="l" rtl="0">
              <a:spcBef>
                <a:spcPts val="0"/>
              </a:spcBef>
              <a:spcAft>
                <a:spcPts val="0"/>
              </a:spcAft>
              <a:buSzPts val="1400"/>
              <a:buChar char="-"/>
            </a:pPr>
            <a:r>
              <a:rPr lang="en-US"/>
              <a:t>Greater funding for schools to embed writing practices with students</a:t>
            </a:r>
            <a:endParaRPr/>
          </a:p>
          <a:p>
            <a:pPr marL="457200" lvl="0" indent="-317500" algn="l" rtl="0">
              <a:spcBef>
                <a:spcPts val="0"/>
              </a:spcBef>
              <a:spcAft>
                <a:spcPts val="0"/>
              </a:spcAft>
              <a:buSzPts val="1400"/>
              <a:buChar char="-"/>
            </a:pPr>
            <a:r>
              <a:rPr lang="en-US"/>
              <a:t>Analysis into how to assist children in very remote communities </a:t>
            </a:r>
            <a:endParaRPr/>
          </a:p>
          <a:p>
            <a:pPr marL="457200" lvl="0" indent="-317500" algn="l" rtl="0">
              <a:spcBef>
                <a:spcPts val="0"/>
              </a:spcBef>
              <a:spcAft>
                <a:spcPts val="0"/>
              </a:spcAft>
              <a:buSzPts val="1400"/>
              <a:buChar char="-"/>
            </a:pPr>
            <a:r>
              <a:rPr lang="en-US"/>
              <a:t>How do we bump up the assessment level </a:t>
            </a:r>
            <a:endParaRPr/>
          </a:p>
          <a:p>
            <a:pPr marL="457200" lvl="0" indent="-317500" algn="l" rtl="0">
              <a:spcBef>
                <a:spcPts val="0"/>
              </a:spcBef>
              <a:spcAft>
                <a:spcPts val="0"/>
              </a:spcAft>
              <a:buSzPts val="1400"/>
              <a:buChar char="-"/>
            </a:pPr>
            <a:r>
              <a:rPr lang="en-US"/>
              <a:t>Gaps in the data </a:t>
            </a:r>
            <a:endParaRPr/>
          </a:p>
          <a:p>
            <a:pPr marL="457200" lvl="0" indent="-317500" algn="l" rtl="0">
              <a:spcBef>
                <a:spcPts val="0"/>
              </a:spcBef>
              <a:spcAft>
                <a:spcPts val="0"/>
              </a:spcAft>
              <a:buSzPts val="1400"/>
              <a:buChar char="-"/>
            </a:pPr>
            <a:r>
              <a:rPr lang="en-US"/>
              <a:t>Increase participation in remote areas - all areas positive correlation to achievement standards</a:t>
            </a:r>
            <a:endParaRPr/>
          </a:p>
        </p:txBody>
      </p:sp>
      <p:sp>
        <p:nvSpPr>
          <p:cNvPr id="184" name="Google Shape;1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4" name="Google Shape;1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78051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rgbClr val="2B2B2B"/>
                </a:solidFill>
                <a:latin typeface="Roboto"/>
                <a:ea typeface="Roboto"/>
                <a:cs typeface="Roboto"/>
                <a:sym typeface="Roboto"/>
              </a:rPr>
              <a:t>Slide 2:</a:t>
            </a:r>
            <a:r>
              <a:rPr lang="en-US">
                <a:solidFill>
                  <a:srgbClr val="2B2B2B"/>
                </a:solidFill>
                <a:latin typeface="Roboto"/>
                <a:ea typeface="Roboto"/>
                <a:cs typeface="Roboto"/>
                <a:sym typeface="Roboto"/>
              </a:rPr>
              <a:t> Today our team will present our investigation findings and make recommendations based on these.  </a:t>
            </a:r>
            <a:endParaRPr>
              <a:solidFill>
                <a:srgbClr val="2B2B2B"/>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US">
                <a:solidFill>
                  <a:srgbClr val="2B2B2B"/>
                </a:solidFill>
                <a:latin typeface="Roboto"/>
                <a:ea typeface="Roboto"/>
                <a:cs typeface="Roboto"/>
                <a:sym typeface="Roboto"/>
              </a:rPr>
              <a:t>Billie Odelle Gore will take you through initial stages of working with the data set provided to us and what initial discoveries were made,</a:t>
            </a:r>
            <a:endParaRPr>
              <a:solidFill>
                <a:srgbClr val="2B2B2B"/>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US">
                <a:solidFill>
                  <a:srgbClr val="2B2B2B"/>
                </a:solidFill>
                <a:latin typeface="Roboto"/>
                <a:ea typeface="Roboto"/>
                <a:cs typeface="Roboto"/>
                <a:sym typeface="Roboto"/>
              </a:rPr>
              <a:t>Min Nuygen will outline the development of the website app as a tool for key NAPLAN stakeholders to use, and finally</a:t>
            </a:r>
            <a:endParaRPr>
              <a:solidFill>
                <a:srgbClr val="2B2B2B"/>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US">
                <a:solidFill>
                  <a:srgbClr val="2B2B2B"/>
                </a:solidFill>
                <a:latin typeface="Roboto"/>
                <a:ea typeface="Roboto"/>
                <a:cs typeface="Roboto"/>
                <a:sym typeface="Roboto"/>
              </a:rPr>
              <a:t>Rachel Drayton will explain our findings and make recommendations to the board about how this approach could be utilised in the future. </a:t>
            </a:r>
            <a:endParaRPr>
              <a:solidFill>
                <a:srgbClr val="2B2B2B"/>
              </a:solidFill>
              <a:latin typeface="Roboto"/>
              <a:ea typeface="Roboto"/>
              <a:cs typeface="Roboto"/>
              <a:sym typeface="Roboto"/>
            </a:endParaRPr>
          </a:p>
          <a:p>
            <a:pPr marL="0" lvl="0" indent="0" algn="l" rtl="0">
              <a:spcBef>
                <a:spcPts val="1200"/>
              </a:spcBef>
              <a:spcAft>
                <a:spcPts val="0"/>
              </a:spcAft>
              <a:buNone/>
            </a:pPr>
            <a:endParaRPr/>
          </a:p>
        </p:txBody>
      </p:sp>
      <p:sp>
        <p:nvSpPr>
          <p:cNvPr id="62" name="Google Shape;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b="1">
                <a:solidFill>
                  <a:srgbClr val="2B2B2B"/>
                </a:solidFill>
                <a:latin typeface="Roboto"/>
                <a:ea typeface="Roboto"/>
                <a:cs typeface="Roboto"/>
                <a:sym typeface="Roboto"/>
              </a:rPr>
              <a:t>Slide 3:</a:t>
            </a:r>
            <a:r>
              <a:rPr lang="en-US">
                <a:solidFill>
                  <a:srgbClr val="2B2B2B"/>
                </a:solidFill>
                <a:latin typeface="Roboto"/>
                <a:ea typeface="Roboto"/>
                <a:cs typeface="Roboto"/>
                <a:sym typeface="Roboto"/>
              </a:rPr>
              <a:t> The brief you provided was clear, as a department and in line with the Equity and Excellence policy, you wanted to know if there was undue influence on students results as areas for potential funding and increased resources. There were multiple factors that had been flagged as potentially negatively or positively affecting outcomes. </a:t>
            </a:r>
            <a:endParaRPr>
              <a:solidFill>
                <a:srgbClr val="2B2B2B"/>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US">
                <a:solidFill>
                  <a:srgbClr val="2B2B2B"/>
                </a:solidFill>
                <a:latin typeface="Roboto"/>
                <a:ea typeface="Roboto"/>
                <a:cs typeface="Roboto"/>
                <a:sym typeface="Roboto"/>
              </a:rPr>
              <a:t>This informed some of the questions we started asking in order to interrogate the data. For example, is a student in a very remote community more likely to have lower scores than a student in a metropolitan area? Are students with parents from lower socio-economic backgrounds worse off than students with parents in high level or corporate roles?</a:t>
            </a:r>
            <a:endParaRPr>
              <a:solidFill>
                <a:srgbClr val="2B2B2B"/>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a:solidFill>
                <a:srgbClr val="2B2B2B"/>
              </a:solidFill>
              <a:latin typeface="Roboto"/>
              <a:ea typeface="Roboto"/>
              <a:cs typeface="Roboto"/>
              <a:sym typeface="Roboto"/>
            </a:endParaRPr>
          </a:p>
          <a:p>
            <a:pPr marL="0" lvl="0" indent="0" algn="l" rtl="0">
              <a:spcBef>
                <a:spcPts val="1200"/>
              </a:spcBef>
              <a:spcAft>
                <a:spcPts val="0"/>
              </a:spcAft>
              <a:buNone/>
            </a:pPr>
            <a:endParaRPr/>
          </a:p>
        </p:txBody>
      </p:sp>
      <p:sp>
        <p:nvSpPr>
          <p:cNvPr id="70" name="Google Shape;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US" dirty="0">
                <a:solidFill>
                  <a:srgbClr val="2B2B2B"/>
                </a:solidFill>
                <a:latin typeface="Roboto"/>
                <a:ea typeface="Roboto"/>
                <a:cs typeface="Roboto"/>
                <a:sym typeface="Roboto"/>
              </a:rPr>
              <a:t>Using the data set provided we spent some time developing comprehensive understanding of the interrelationships of the factors. As this data didn’t have individual student results we had to break it down into like factors in order to find correlations and look for trends, patterns and draw relationships. </a:t>
            </a:r>
            <a:endParaRPr dirty="0">
              <a:solidFill>
                <a:srgbClr val="2B2B2B"/>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en-US" dirty="0">
                <a:solidFill>
                  <a:srgbClr val="2B2B2B"/>
                </a:solidFill>
                <a:latin typeface="Roboto"/>
                <a:ea typeface="Roboto"/>
                <a:cs typeface="Roboto"/>
                <a:sym typeface="Roboto"/>
              </a:rPr>
              <a:t>Now I will hand over to Billie to talk further about how we worked with the data set. </a:t>
            </a:r>
            <a:endParaRPr dirty="0">
              <a:solidFill>
                <a:srgbClr val="2B2B2B"/>
              </a:solidFill>
              <a:latin typeface="Roboto"/>
              <a:ea typeface="Roboto"/>
              <a:cs typeface="Roboto"/>
              <a:sym typeface="Roboto"/>
            </a:endParaRPr>
          </a:p>
        </p:txBody>
      </p:sp>
      <p:sp>
        <p:nvSpPr>
          <p:cNvPr id="77" name="Google Shape;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fb23113b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25fb23113b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500"/>
              </a:spcBef>
              <a:spcAft>
                <a:spcPts val="0"/>
              </a:spcAft>
            </a:pPr>
            <a:r>
              <a:rPr lang="en-US" sz="1800" b="0" i="0" u="none" strike="noStrike" dirty="0">
                <a:solidFill>
                  <a:srgbClr val="374151"/>
                </a:solidFill>
                <a:effectLst/>
                <a:latin typeface="Roboto" panose="02000000000000000000" pitchFamily="2" charset="0"/>
              </a:rPr>
              <a:t>We obtained NAPLAN data from ACARA, splitting it into two groups: Australia as a whole and by states to reduce duplication. In order to discover the trends and patterns, the data was graphed and mapped which revealed areas for further exploration. </a:t>
            </a:r>
            <a:endParaRPr lang="en-US" b="0" dirty="0">
              <a:effectLst/>
            </a:endParaRPr>
          </a:p>
          <a:p>
            <a:pPr rtl="0">
              <a:spcBef>
                <a:spcPts val="0"/>
              </a:spcBef>
              <a:spcAft>
                <a:spcPts val="0"/>
              </a:spcAft>
            </a:pPr>
            <a:r>
              <a:rPr lang="en-US" sz="1800" b="0" i="0" u="none" strike="noStrike" dirty="0">
                <a:solidFill>
                  <a:srgbClr val="374151"/>
                </a:solidFill>
                <a:effectLst/>
                <a:latin typeface="Roboto" panose="02000000000000000000" pitchFamily="2" charset="0"/>
              </a:rPr>
              <a:t>An SQL Database was necessary for creation of the interactive website which Minh will showcase shortly. This is envisioned as a tool for educational leadership to utilize with school leaders across the different regions and can be updated each year. </a:t>
            </a:r>
            <a:endParaRPr lang="en-US" b="0" dirty="0">
              <a:effectLst/>
            </a:endParaRPr>
          </a:p>
          <a:p>
            <a:pPr rtl="0">
              <a:spcBef>
                <a:spcPts val="0"/>
              </a:spcBef>
              <a:spcAft>
                <a:spcPts val="0"/>
              </a:spcAft>
            </a:pPr>
            <a:r>
              <a:rPr lang="en-US" sz="1200" b="0" i="0" u="none" strike="noStrike" dirty="0">
                <a:solidFill>
                  <a:srgbClr val="374151"/>
                </a:solidFill>
                <a:effectLst/>
                <a:latin typeface="Roboto" panose="02000000000000000000" pitchFamily="2" charset="0"/>
              </a:rPr>
              <a:t>These results led to unsupervised Machine Learning analysis which was able to use algorithms to deeply understand both the positive and negative influence on students achievement .  Rachel will demonstrate the trends found shortly.</a:t>
            </a:r>
            <a:endParaRPr lang="en-US" b="0" dirty="0">
              <a:effectLst/>
            </a:endParaRPr>
          </a:p>
          <a:p>
            <a:pPr rtl="0">
              <a:spcBef>
                <a:spcPts val="0"/>
              </a:spcBef>
              <a:spcAft>
                <a:spcPts val="0"/>
              </a:spcAft>
            </a:pPr>
            <a:r>
              <a:rPr lang="en-US" sz="1200" b="0" i="0" u="none" strike="noStrike" dirty="0">
                <a:solidFill>
                  <a:srgbClr val="374151"/>
                </a:solidFill>
                <a:effectLst/>
                <a:latin typeface="Roboto" panose="02000000000000000000" pitchFamily="2" charset="0"/>
              </a:rPr>
              <a:t>First, over to Minh to showcase the interactive website.</a:t>
            </a:r>
            <a:endParaRPr lang="en-US" b="0" dirty="0">
              <a:effectLst/>
            </a:endParaRPr>
          </a:p>
          <a:p>
            <a:br>
              <a:rPr lang="en-US" dirty="0"/>
            </a:br>
            <a:endParaRPr dirty="0"/>
          </a:p>
        </p:txBody>
      </p:sp>
      <p:sp>
        <p:nvSpPr>
          <p:cNvPr id="85" name="Google Shape;85;g25fb23113b2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e025d49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g25fe025d495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sz="1200" b="0" i="0" u="none" strike="noStrike" dirty="0">
                <a:solidFill>
                  <a:srgbClr val="374151"/>
                </a:solidFill>
                <a:effectLst/>
                <a:latin typeface="Roboto" panose="02000000000000000000" pitchFamily="2" charset="0"/>
              </a:rPr>
              <a:t>Using the complete Australian data set, we explored trends and found a 6% participation drop. </a:t>
            </a:r>
            <a:endParaRPr lang="en-US" b="0" dirty="0">
              <a:effectLst/>
            </a:endParaRPr>
          </a:p>
          <a:p>
            <a:pPr marL="0" lvl="0" indent="0" algn="l" rtl="0">
              <a:spcBef>
                <a:spcPts val="0"/>
              </a:spcBef>
              <a:spcAft>
                <a:spcPts val="0"/>
              </a:spcAft>
              <a:buNone/>
            </a:pPr>
            <a:endParaRPr dirty="0"/>
          </a:p>
        </p:txBody>
      </p:sp>
      <p:sp>
        <p:nvSpPr>
          <p:cNvPr id="93" name="Google Shape;93;g25fe025d495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5fb23113b2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5fb23113b2_1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dirty="0">
                <a:solidFill>
                  <a:srgbClr val="374151"/>
                </a:solidFill>
                <a:effectLst/>
                <a:latin typeface="Roboto" panose="02000000000000000000" pitchFamily="2" charset="0"/>
              </a:rPr>
              <a:t>We also observed National Minimum Score trends across domains and grade levels, highlighting numeracy dominance and declining spelling/writing in older </a:t>
            </a:r>
            <a:r>
              <a:rPr lang="en-US" sz="1200" b="0" i="0" u="none" strike="noStrike" dirty="0" err="1">
                <a:solidFill>
                  <a:srgbClr val="374151"/>
                </a:solidFill>
                <a:effectLst/>
                <a:latin typeface="Roboto" panose="02000000000000000000" pitchFamily="2" charset="0"/>
              </a:rPr>
              <a:t>year_level</a:t>
            </a:r>
            <a:r>
              <a:rPr lang="en-US" sz="1200" b="0" i="0" u="none" strike="noStrike" dirty="0">
                <a:solidFill>
                  <a:srgbClr val="374151"/>
                </a:solidFill>
                <a:effectLst/>
                <a:latin typeface="Roboto" panose="02000000000000000000" pitchFamily="2"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dirty="0">
              <a:solidFill>
                <a:srgbClr val="37415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dirty="0">
                <a:solidFill>
                  <a:srgbClr val="374151"/>
                </a:solidFill>
                <a:effectLst/>
                <a:latin typeface="Roboto" panose="02000000000000000000" pitchFamily="2" charset="0"/>
              </a:rPr>
              <a:t>These became the focus for the Machine learning algorithm. Now over to Minh to showcase the interactive website. </a:t>
            </a:r>
            <a:endParaRPr lang="en-US" b="0" dirty="0">
              <a:effectLst/>
            </a:endParaRPr>
          </a:p>
          <a:p>
            <a:pPr marL="0" lvl="0" indent="0" algn="l" rtl="0">
              <a:spcBef>
                <a:spcPts val="0"/>
              </a:spcBef>
              <a:spcAft>
                <a:spcPts val="0"/>
              </a:spcAft>
              <a:buNone/>
            </a:pPr>
            <a:endParaRPr dirty="0"/>
          </a:p>
        </p:txBody>
      </p:sp>
      <p:sp>
        <p:nvSpPr>
          <p:cNvPr id="104" name="Google Shape;104;g25fb23113b2_1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5fe960cff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Libre Franklin"/>
                <a:ea typeface="Libre Franklin"/>
                <a:cs typeface="Libre Franklin"/>
                <a:sym typeface="Libre Franklin"/>
              </a:rPr>
              <a:t>Purpose of the app design:</a:t>
            </a:r>
            <a:endParaRPr dirty="0">
              <a:latin typeface="Libre Franklin"/>
              <a:ea typeface="Libre Franklin"/>
              <a:cs typeface="Libre Franklin"/>
              <a:sym typeface="Libre Franklin"/>
            </a:endParaRPr>
          </a:p>
          <a:p>
            <a:pPr marL="457200" lvl="0" indent="-304800" algn="l" rtl="0">
              <a:spcBef>
                <a:spcPts val="0"/>
              </a:spcBef>
              <a:spcAft>
                <a:spcPts val="0"/>
              </a:spcAft>
              <a:buClr>
                <a:schemeClr val="dk1"/>
              </a:buClr>
              <a:buSzPts val="1200"/>
              <a:buFont typeface="Libre Franklin"/>
              <a:buChar char="-"/>
            </a:pPr>
            <a:r>
              <a:rPr lang="en-US" dirty="0">
                <a:latin typeface="Libre Franklin"/>
                <a:ea typeface="Libre Franklin"/>
                <a:cs typeface="Libre Franklin"/>
                <a:sym typeface="Libre Franklin"/>
              </a:rPr>
              <a:t>Provide an overview of the dataset by showing all the information of NAPLAN test from 2008 to 2022, as well as some general insights by using Sort and Filter function.</a:t>
            </a:r>
            <a:endParaRPr dirty="0">
              <a:latin typeface="Libre Franklin"/>
              <a:ea typeface="Libre Franklin"/>
              <a:cs typeface="Libre Franklin"/>
              <a:sym typeface="Libre Franklin"/>
            </a:endParaRPr>
          </a:p>
          <a:p>
            <a:pPr marL="457200" lvl="0" indent="-304800" algn="l" rtl="0">
              <a:spcBef>
                <a:spcPts val="0"/>
              </a:spcBef>
              <a:spcAft>
                <a:spcPts val="0"/>
              </a:spcAft>
              <a:buClr>
                <a:schemeClr val="dk1"/>
              </a:buClr>
              <a:buSzPts val="1200"/>
              <a:buFont typeface="Libre Franklin"/>
              <a:buChar char="-"/>
            </a:pPr>
            <a:r>
              <a:rPr lang="en-US" dirty="0">
                <a:latin typeface="Libre Franklin"/>
                <a:ea typeface="Libre Franklin"/>
                <a:cs typeface="Libre Franklin"/>
                <a:sym typeface="Libre Franklin"/>
              </a:rPr>
              <a:t>Analyze and investigate data sets to</a:t>
            </a:r>
            <a:r>
              <a:rPr lang="en-US" dirty="0">
                <a:latin typeface="Arial"/>
                <a:ea typeface="Arial"/>
                <a:cs typeface="Arial"/>
                <a:sym typeface="Arial"/>
              </a:rPr>
              <a:t> </a:t>
            </a:r>
            <a:r>
              <a:rPr lang="en-US" dirty="0">
                <a:latin typeface="Libre Franklin"/>
                <a:ea typeface="Libre Franklin"/>
                <a:cs typeface="Libre Franklin"/>
                <a:sym typeface="Libre Franklin"/>
              </a:rPr>
              <a:t>provide detailed insights and analysis of the NAPLAN test to the audience by using interactive charts and tables.</a:t>
            </a:r>
            <a:endParaRPr dirty="0"/>
          </a:p>
        </p:txBody>
      </p:sp>
      <p:sp>
        <p:nvSpPr>
          <p:cNvPr id="118" name="Google Shape;118;g25fe960cff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fb23113b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25fb23113b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200" dirty="0">
                <a:effectLst/>
                <a:latin typeface="Calibri" panose="020F0502020204030204" pitchFamily="34" charset="0"/>
                <a:ea typeface="Calibri" panose="020F0502020204030204" pitchFamily="34" charset="0"/>
                <a:cs typeface="Arial" panose="020B0604020202020204" pitchFamily="34" charset="0"/>
              </a:rPr>
              <a:t>Earlier analysis of the dataset showed negative DOMAIN trends in Yr9 Writing as we mentioned earlier…..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200" dirty="0">
                <a:effectLst/>
                <a:latin typeface="Calibri" panose="020F0502020204030204" pitchFamily="34" charset="0"/>
                <a:ea typeface="Calibri" panose="020F0502020204030204" pitchFamily="34" charset="0"/>
                <a:cs typeface="Arial" panose="020B0604020202020204" pitchFamily="34" charset="0"/>
              </a:rPr>
              <a:t>And analysis into SUBGROUPS showed large variations in the % of students reaching the National Minimum Standards</a:t>
            </a:r>
          </a:p>
          <a:p>
            <a:pPr marL="0" lvl="0" indent="0" algn="l" rtl="0">
              <a:spcBef>
                <a:spcPts val="0"/>
              </a:spcBef>
              <a:spcAft>
                <a:spcPts val="0"/>
              </a:spcAft>
              <a:buNone/>
            </a:pPr>
            <a:endParaRPr lang="en-AU" sz="10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000" dirty="0"/>
              <a:t>From these initial findings we then focused on specific SUBGROUPS, using Clustering to provide further insights.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AU" sz="10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lang="en-AU" dirty="0"/>
          </a:p>
        </p:txBody>
      </p:sp>
      <p:sp>
        <p:nvSpPr>
          <p:cNvPr id="85" name="Google Shape;85;g25fb23113b2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636394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5"/>
        <p:cNvGrpSpPr/>
        <p:nvPr/>
      </p:nvGrpSpPr>
      <p:grpSpPr>
        <a:xfrm>
          <a:off x="0" y="0"/>
          <a:ext cx="0" cy="0"/>
          <a:chOff x="0" y="0"/>
          <a:chExt cx="0" cy="0"/>
        </a:xfrm>
      </p:grpSpPr>
      <p:sp>
        <p:nvSpPr>
          <p:cNvPr id="16" name="Google Shape;16;p14"/>
          <p:cNvSpPr txBox="1">
            <a:spLocks noGrp="1"/>
          </p:cNvSpPr>
          <p:nvPr>
            <p:ph type="body" idx="1"/>
          </p:nvPr>
        </p:nvSpPr>
        <p:spPr>
          <a:xfrm>
            <a:off x="1078992" y="996696"/>
            <a:ext cx="8467344" cy="476402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14"/>
          <p:cNvSpPr txBox="1">
            <a:spLocks noGrp="1"/>
          </p:cNvSpPr>
          <p:nvPr>
            <p:ph type="title"/>
          </p:nvPr>
        </p:nvSpPr>
        <p:spPr>
          <a:xfrm>
            <a:off x="6322976" y="1663435"/>
            <a:ext cx="5870448" cy="2624328"/>
          </a:xfrm>
          <a:prstGeom prst="rect">
            <a:avLst/>
          </a:prstGeom>
          <a:solidFill>
            <a:schemeClr val="accent4">
              <a:alpha val="80000"/>
            </a:schemeClr>
          </a:solidFill>
          <a:ln>
            <a:noFill/>
          </a:ln>
        </p:spPr>
        <p:txBody>
          <a:bodyPr spcFirstLastPara="1" wrap="square" lIns="557775" tIns="530350" rIns="91425" bIns="45700" anchor="t" anchorCtr="0">
            <a:noAutofit/>
          </a:bodyPr>
          <a:lstStyle>
            <a:lvl1pPr lvl="0" algn="l">
              <a:lnSpc>
                <a:spcPct val="80000"/>
              </a:lnSpc>
              <a:spcBef>
                <a:spcPts val="0"/>
              </a:spcBef>
              <a:spcAft>
                <a:spcPts val="0"/>
              </a:spcAft>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4"/>
          <p:cNvSpPr txBox="1">
            <a:spLocks noGrp="1"/>
          </p:cNvSpPr>
          <p:nvPr>
            <p:ph type="body" idx="2"/>
          </p:nvPr>
        </p:nvSpPr>
        <p:spPr>
          <a:xfrm>
            <a:off x="6793992" y="3621024"/>
            <a:ext cx="4925188" cy="33924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800"/>
              <a:buNone/>
              <a:defRPr sz="1800" cap="none">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rge image with title dark">
  <p:cSld name="Large image with title dark">
    <p:spTree>
      <p:nvGrpSpPr>
        <p:cNvPr id="1" name="Shape 19"/>
        <p:cNvGrpSpPr/>
        <p:nvPr/>
      </p:nvGrpSpPr>
      <p:grpSpPr>
        <a:xfrm>
          <a:off x="0" y="0"/>
          <a:ext cx="0" cy="0"/>
          <a:chOff x="0" y="0"/>
          <a:chExt cx="0" cy="0"/>
        </a:xfrm>
      </p:grpSpPr>
      <p:sp>
        <p:nvSpPr>
          <p:cNvPr id="20" name="Google Shape;20;p15"/>
          <p:cNvSpPr>
            <a:spLocks noGrp="1"/>
          </p:cNvSpPr>
          <p:nvPr>
            <p:ph type="pic" idx="2"/>
          </p:nvPr>
        </p:nvSpPr>
        <p:spPr>
          <a:xfrm flipH="1">
            <a:off x="0" y="0"/>
            <a:ext cx="12192000" cy="6858000"/>
          </a:xfrm>
          <a:prstGeom prst="rect">
            <a:avLst/>
          </a:prstGeom>
          <a:solidFill>
            <a:srgbClr val="DAF0F2"/>
          </a:solidFill>
          <a:ln>
            <a:noFill/>
          </a:ln>
        </p:spPr>
      </p:sp>
      <p:sp>
        <p:nvSpPr>
          <p:cNvPr id="21" name="Google Shape;21;p15"/>
          <p:cNvSpPr txBox="1">
            <a:spLocks noGrp="1"/>
          </p:cNvSpPr>
          <p:nvPr>
            <p:ph type="title"/>
          </p:nvPr>
        </p:nvSpPr>
        <p:spPr>
          <a:xfrm>
            <a:off x="1403350" y="475488"/>
            <a:ext cx="9385300" cy="985791"/>
          </a:xfrm>
          <a:prstGeom prst="rect">
            <a:avLst/>
          </a:prstGeom>
          <a:noFill/>
          <a:ln>
            <a:noFill/>
          </a:ln>
        </p:spPr>
        <p:txBody>
          <a:bodyPr spcFirstLastPara="1" wrap="square" lIns="91425" tIns="45700" rIns="91425" bIns="45700" anchor="ctr" anchorCtr="0">
            <a:noAutofit/>
          </a:bodyPr>
          <a:lstStyle>
            <a:lvl1pPr lvl="0" algn="ctr">
              <a:lnSpc>
                <a:spcPct val="80000"/>
              </a:lnSpc>
              <a:spcBef>
                <a:spcPts val="0"/>
              </a:spcBef>
              <a:spcAft>
                <a:spcPts val="0"/>
              </a:spcAft>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5"/>
          <p:cNvSpPr txBox="1">
            <a:spLocks noGrp="1"/>
          </p:cNvSpPr>
          <p:nvPr>
            <p:ph type="body" idx="1"/>
          </p:nvPr>
        </p:nvSpPr>
        <p:spPr>
          <a:xfrm>
            <a:off x="3709416" y="1280160"/>
            <a:ext cx="4773168" cy="36576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044458"/>
              </a:buClr>
              <a:buSzPts val="1800"/>
              <a:buNone/>
              <a:defRPr sz="1800" cap="none">
                <a:solidFill>
                  <a:srgbClr val="044458"/>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page image with quote">
  <p:cSld name="Half page image with quote">
    <p:spTree>
      <p:nvGrpSpPr>
        <p:cNvPr id="1" name="Shape 23"/>
        <p:cNvGrpSpPr/>
        <p:nvPr/>
      </p:nvGrpSpPr>
      <p:grpSpPr>
        <a:xfrm>
          <a:off x="0" y="0"/>
          <a:ext cx="0" cy="0"/>
          <a:chOff x="0" y="0"/>
          <a:chExt cx="0" cy="0"/>
        </a:xfrm>
      </p:grpSpPr>
      <p:sp>
        <p:nvSpPr>
          <p:cNvPr id="24" name="Google Shape;24;p16"/>
          <p:cNvSpPr>
            <a:spLocks noGrp="1"/>
          </p:cNvSpPr>
          <p:nvPr>
            <p:ph type="pic" idx="2"/>
          </p:nvPr>
        </p:nvSpPr>
        <p:spPr>
          <a:xfrm>
            <a:off x="5011738" y="0"/>
            <a:ext cx="7196930" cy="6867376"/>
          </a:xfrm>
          <a:prstGeom prst="rect">
            <a:avLst/>
          </a:prstGeom>
          <a:noFill/>
          <a:ln>
            <a:noFill/>
          </a:ln>
        </p:spPr>
      </p:sp>
      <p:sp>
        <p:nvSpPr>
          <p:cNvPr id="25" name="Google Shape;25;p16"/>
          <p:cNvSpPr txBox="1">
            <a:spLocks noGrp="1"/>
          </p:cNvSpPr>
          <p:nvPr>
            <p:ph type="title"/>
          </p:nvPr>
        </p:nvSpPr>
        <p:spPr>
          <a:xfrm>
            <a:off x="-1" y="1298448"/>
            <a:ext cx="6007099" cy="4151376"/>
          </a:xfrm>
          <a:prstGeom prst="rect">
            <a:avLst/>
          </a:prstGeom>
          <a:solidFill>
            <a:srgbClr val="BEEEFD">
              <a:alpha val="80000"/>
            </a:srgbClr>
          </a:solidFill>
          <a:ln>
            <a:noFill/>
          </a:ln>
        </p:spPr>
        <p:txBody>
          <a:bodyPr spcFirstLastPara="1" wrap="square" lIns="822950" tIns="640075" rIns="274300" bIns="45700" anchor="t" anchorCtr="0">
            <a:normAutofit/>
          </a:bodyPr>
          <a:lstStyle>
            <a:lvl1pPr lvl="0" algn="l">
              <a:lnSpc>
                <a:spcPct val="100000"/>
              </a:lnSpc>
              <a:spcBef>
                <a:spcPts val="0"/>
              </a:spcBef>
              <a:spcAft>
                <a:spcPts val="0"/>
              </a:spcAft>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6"/>
          <p:cNvSpPr txBox="1">
            <a:spLocks noGrp="1"/>
          </p:cNvSpPr>
          <p:nvPr>
            <p:ph type="body" idx="1"/>
          </p:nvPr>
        </p:nvSpPr>
        <p:spPr>
          <a:xfrm>
            <a:off x="731520" y="4718304"/>
            <a:ext cx="4773168"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4"/>
              </a:buClr>
              <a:buSzPts val="1600"/>
              <a:buNone/>
              <a:defRPr sz="1600" cap="none">
                <a:solidFill>
                  <a:schemeClr val="accent4"/>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with quote right">
  <p:cSld name="Image with quote right">
    <p:spTree>
      <p:nvGrpSpPr>
        <p:cNvPr id="1" name="Shape 27"/>
        <p:cNvGrpSpPr/>
        <p:nvPr/>
      </p:nvGrpSpPr>
      <p:grpSpPr>
        <a:xfrm>
          <a:off x="0" y="0"/>
          <a:ext cx="0" cy="0"/>
          <a:chOff x="0" y="0"/>
          <a:chExt cx="0" cy="0"/>
        </a:xfrm>
      </p:grpSpPr>
      <p:sp>
        <p:nvSpPr>
          <p:cNvPr id="28" name="Google Shape;28;p17"/>
          <p:cNvSpPr>
            <a:spLocks noGrp="1"/>
          </p:cNvSpPr>
          <p:nvPr>
            <p:ph type="pic" idx="2"/>
          </p:nvPr>
        </p:nvSpPr>
        <p:spPr>
          <a:xfrm>
            <a:off x="622570" y="729926"/>
            <a:ext cx="6456836" cy="5388772"/>
          </a:xfrm>
          <a:prstGeom prst="rect">
            <a:avLst/>
          </a:prstGeom>
          <a:noFill/>
          <a:ln>
            <a:noFill/>
          </a:ln>
        </p:spPr>
      </p:sp>
      <p:sp>
        <p:nvSpPr>
          <p:cNvPr id="29" name="Google Shape;29;p17"/>
          <p:cNvSpPr txBox="1">
            <a:spLocks noGrp="1"/>
          </p:cNvSpPr>
          <p:nvPr>
            <p:ph type="title"/>
          </p:nvPr>
        </p:nvSpPr>
        <p:spPr>
          <a:xfrm>
            <a:off x="6467704" y="1881922"/>
            <a:ext cx="5749200" cy="3886200"/>
          </a:xfrm>
          <a:prstGeom prst="rect">
            <a:avLst/>
          </a:prstGeom>
          <a:solidFill>
            <a:srgbClr val="F2F5D6">
              <a:alpha val="92941"/>
            </a:srgbClr>
          </a:solidFill>
          <a:ln>
            <a:noFill/>
          </a:ln>
        </p:spPr>
        <p:txBody>
          <a:bodyPr spcFirstLastPara="1" wrap="square" lIns="694925" tIns="713225" rIns="274300" bIns="45700" anchor="t" anchorCtr="0">
            <a:normAutofit/>
          </a:bodyPr>
          <a:lstStyle>
            <a:lvl1pPr lvl="0" algn="l">
              <a:lnSpc>
                <a:spcPct val="100000"/>
              </a:lnSpc>
              <a:spcBef>
                <a:spcPts val="0"/>
              </a:spcBef>
              <a:spcAft>
                <a:spcPts val="0"/>
              </a:spcAft>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7"/>
          <p:cNvSpPr txBox="1">
            <a:spLocks noGrp="1"/>
          </p:cNvSpPr>
          <p:nvPr>
            <p:ph type="body" idx="1"/>
          </p:nvPr>
        </p:nvSpPr>
        <p:spPr>
          <a:xfrm>
            <a:off x="7178040" y="4946904"/>
            <a:ext cx="4773168"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4"/>
              </a:buClr>
              <a:buSzPts val="1600"/>
              <a:buNone/>
              <a:defRPr sz="1600" cap="none">
                <a:solidFill>
                  <a:schemeClr val="accent4"/>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 page image with quote">
  <p:cSld name="Full page image with quote">
    <p:spTree>
      <p:nvGrpSpPr>
        <p:cNvPr id="1" name="Shape 35"/>
        <p:cNvGrpSpPr/>
        <p:nvPr/>
      </p:nvGrpSpPr>
      <p:grpSpPr>
        <a:xfrm>
          <a:off x="0" y="0"/>
          <a:ext cx="0" cy="0"/>
          <a:chOff x="0" y="0"/>
          <a:chExt cx="0" cy="0"/>
        </a:xfrm>
      </p:grpSpPr>
      <p:sp>
        <p:nvSpPr>
          <p:cNvPr id="36" name="Google Shape;36;p19"/>
          <p:cNvSpPr>
            <a:spLocks noGrp="1"/>
          </p:cNvSpPr>
          <p:nvPr>
            <p:ph type="pic" idx="2"/>
          </p:nvPr>
        </p:nvSpPr>
        <p:spPr>
          <a:xfrm>
            <a:off x="0" y="0"/>
            <a:ext cx="12192000" cy="6858000"/>
          </a:xfrm>
          <a:prstGeom prst="rect">
            <a:avLst/>
          </a:prstGeom>
          <a:noFill/>
          <a:ln>
            <a:noFill/>
          </a:ln>
        </p:spPr>
      </p:sp>
      <p:sp>
        <p:nvSpPr>
          <p:cNvPr id="37" name="Google Shape;37;p19"/>
          <p:cNvSpPr txBox="1">
            <a:spLocks noGrp="1"/>
          </p:cNvSpPr>
          <p:nvPr>
            <p:ph type="title"/>
          </p:nvPr>
        </p:nvSpPr>
        <p:spPr>
          <a:xfrm>
            <a:off x="6568440" y="539496"/>
            <a:ext cx="5623560" cy="3008376"/>
          </a:xfrm>
          <a:prstGeom prst="rect">
            <a:avLst/>
          </a:prstGeom>
          <a:solidFill>
            <a:srgbClr val="F2F5D6">
              <a:alpha val="89803"/>
            </a:srgbClr>
          </a:solidFill>
          <a:ln>
            <a:noFill/>
          </a:ln>
        </p:spPr>
        <p:txBody>
          <a:bodyPr spcFirstLastPara="1" wrap="square" lIns="649200" tIns="749800" rIns="274300" bIns="45700" anchor="t" anchorCtr="0">
            <a:noAutofit/>
          </a:bodyPr>
          <a:lstStyle>
            <a:lvl1pPr lvl="0" algn="l">
              <a:lnSpc>
                <a:spcPct val="80000"/>
              </a:lnSpc>
              <a:spcBef>
                <a:spcPts val="0"/>
              </a:spcBef>
              <a:spcAft>
                <a:spcPts val="0"/>
              </a:spcAft>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7159752" y="2816352"/>
            <a:ext cx="4773168"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44458"/>
              </a:buClr>
              <a:buSzPts val="1600"/>
              <a:buNone/>
              <a:defRPr sz="1600" cap="none">
                <a:solidFill>
                  <a:srgbClr val="044458"/>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with quote left">
  <p:cSld name="Image with quote left">
    <p:spTree>
      <p:nvGrpSpPr>
        <p:cNvPr id="1" name="Shape 39"/>
        <p:cNvGrpSpPr/>
        <p:nvPr/>
      </p:nvGrpSpPr>
      <p:grpSpPr>
        <a:xfrm>
          <a:off x="0" y="0"/>
          <a:ext cx="0" cy="0"/>
          <a:chOff x="0" y="0"/>
          <a:chExt cx="0" cy="0"/>
        </a:xfrm>
      </p:grpSpPr>
      <p:sp>
        <p:nvSpPr>
          <p:cNvPr id="40" name="Google Shape;40;p20"/>
          <p:cNvSpPr>
            <a:spLocks noGrp="1"/>
          </p:cNvSpPr>
          <p:nvPr>
            <p:ph type="pic" idx="2"/>
          </p:nvPr>
        </p:nvSpPr>
        <p:spPr>
          <a:xfrm>
            <a:off x="5221224" y="729926"/>
            <a:ext cx="6456836" cy="5388772"/>
          </a:xfrm>
          <a:prstGeom prst="rect">
            <a:avLst/>
          </a:prstGeom>
          <a:noFill/>
          <a:ln>
            <a:noFill/>
          </a:ln>
        </p:spPr>
      </p:sp>
      <p:sp>
        <p:nvSpPr>
          <p:cNvPr id="41" name="Google Shape;41;p20"/>
          <p:cNvSpPr txBox="1">
            <a:spLocks noGrp="1"/>
          </p:cNvSpPr>
          <p:nvPr>
            <p:ph type="title"/>
          </p:nvPr>
        </p:nvSpPr>
        <p:spPr>
          <a:xfrm>
            <a:off x="0" y="1417320"/>
            <a:ext cx="5749200" cy="3785616"/>
          </a:xfrm>
          <a:prstGeom prst="rect">
            <a:avLst/>
          </a:prstGeom>
          <a:solidFill>
            <a:srgbClr val="044458">
              <a:alpha val="92941"/>
            </a:srgbClr>
          </a:solidFill>
          <a:ln>
            <a:noFill/>
          </a:ln>
        </p:spPr>
        <p:txBody>
          <a:bodyPr spcFirstLastPara="1" wrap="square" lIns="694925" tIns="713225" rIns="274300" bIns="45700" anchor="t" anchorCtr="0">
            <a:normAutofit/>
          </a:bodyPr>
          <a:lstStyle>
            <a:lvl1pPr lvl="0" algn="l">
              <a:lnSpc>
                <a:spcPct val="100000"/>
              </a:lnSpc>
              <a:spcBef>
                <a:spcPts val="0"/>
              </a:spcBef>
              <a:spcAft>
                <a:spcPts val="0"/>
              </a:spcAft>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612648" y="4608576"/>
            <a:ext cx="4773168"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cap="none">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43"/>
        <p:cNvGrpSpPr/>
        <p:nvPr/>
      </p:nvGrpSpPr>
      <p:grpSpPr>
        <a:xfrm>
          <a:off x="0" y="0"/>
          <a:ext cx="0" cy="0"/>
          <a:chOff x="0" y="0"/>
          <a:chExt cx="0" cy="0"/>
        </a:xfrm>
      </p:grpSpPr>
      <p:pic>
        <p:nvPicPr>
          <p:cNvPr id="44" name="Google Shape;44;g25fe960cffe_0_66"/>
          <p:cNvPicPr preferRelativeResize="0"/>
          <p:nvPr/>
        </p:nvPicPr>
        <p:blipFill rotWithShape="1">
          <a:blip r:embed="rId2">
            <a:alphaModFix/>
          </a:blip>
          <a:srcRect/>
          <a:stretch/>
        </p:blipFill>
        <p:spPr>
          <a:xfrm>
            <a:off x="0" y="0"/>
            <a:ext cx="12192000" cy="6831391"/>
          </a:xfrm>
          <a:prstGeom prst="rect">
            <a:avLst/>
          </a:prstGeom>
          <a:noFill/>
          <a:ln>
            <a:noFill/>
          </a:ln>
        </p:spPr>
      </p:pic>
      <p:sp>
        <p:nvSpPr>
          <p:cNvPr id="45" name="Google Shape;45;g25fe960cffe_0_66"/>
          <p:cNvSpPr/>
          <p:nvPr/>
        </p:nvSpPr>
        <p:spPr>
          <a:xfrm>
            <a:off x="0" y="897467"/>
            <a:ext cx="12192000" cy="5672700"/>
          </a:xfrm>
          <a:prstGeom prst="rect">
            <a:avLst/>
          </a:prstGeom>
          <a:solidFill>
            <a:schemeClr val="lt1"/>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6" name="Google Shape;46;g25fe960cffe_0_66"/>
          <p:cNvSpPr txBox="1"/>
          <p:nvPr/>
        </p:nvSpPr>
        <p:spPr>
          <a:xfrm>
            <a:off x="220133" y="231113"/>
            <a:ext cx="2639100" cy="908100"/>
          </a:xfrm>
          <a:prstGeom prst="rect">
            <a:avLst/>
          </a:prstGeom>
          <a:noFill/>
          <a:ln>
            <a:noFill/>
          </a:ln>
        </p:spPr>
        <p:txBody>
          <a:bodyPr spcFirstLastPara="1" wrap="square" lIns="121900" tIns="60925" rIns="121900" bIns="60925" anchor="t" anchorCtr="0">
            <a:spAutoFit/>
          </a:bodyPr>
          <a:lstStyle/>
          <a:p>
            <a:pPr marL="0" marR="0" lvl="0" indent="0" algn="l" rtl="0">
              <a:spcBef>
                <a:spcPts val="0"/>
              </a:spcBef>
              <a:spcAft>
                <a:spcPts val="0"/>
              </a:spcAft>
              <a:buNone/>
            </a:pPr>
            <a:r>
              <a:rPr lang="en-US" sz="3200" b="1" i="0" u="none" strike="noStrike" cap="none">
                <a:solidFill>
                  <a:schemeClr val="lt1"/>
                </a:solidFill>
                <a:latin typeface="Libre Franklin Medium"/>
                <a:ea typeface="Libre Franklin Medium"/>
                <a:cs typeface="Libre Franklin Medium"/>
                <a:sym typeface="Libre Franklin Medium"/>
              </a:rPr>
              <a:t>Movie Night</a:t>
            </a:r>
            <a:r>
              <a:rPr lang="en-US" sz="1900" b="1" i="0" u="none" strike="noStrike" cap="none">
                <a:solidFill>
                  <a:schemeClr val="lt1"/>
                </a:solidFill>
                <a:latin typeface="Libre Franklin Medium"/>
                <a:ea typeface="Libre Franklin Medium"/>
                <a:cs typeface="Libre Franklin Medium"/>
                <a:sym typeface="Libre Franklin Medium"/>
              </a:rPr>
              <a:t> ©</a:t>
            </a:r>
            <a:endParaRPr sz="3200" b="1" i="0" u="none" strike="noStrike" cap="none">
              <a:solidFill>
                <a:schemeClr val="lt1"/>
              </a:solidFill>
              <a:latin typeface="Libre Franklin Medium"/>
              <a:ea typeface="Libre Franklin Medium"/>
              <a:cs typeface="Libre Franklin Medium"/>
              <a:sym typeface="Libre Franklin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SzPts val="4400"/>
              <a:buFont typeface="Arial"/>
              <a:buNone/>
              <a:defRPr sz="4400" b="0" i="0" u="none" strike="noStrike" cap="none">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2F2F2"/>
                </a:solidFill>
                <a:latin typeface="Arial"/>
                <a:ea typeface="Arial"/>
                <a:cs typeface="Arial"/>
                <a:sym typeface="Arial"/>
              </a:defRPr>
            </a:lvl1pPr>
            <a:lvl2pPr marL="0" marR="0" lvl="1" indent="0" algn="r" rtl="0">
              <a:spcBef>
                <a:spcPts val="0"/>
              </a:spcBef>
              <a:buNone/>
              <a:defRPr sz="1000" b="0" i="0" u="none" strike="noStrike" cap="none">
                <a:solidFill>
                  <a:srgbClr val="F2F2F2"/>
                </a:solidFill>
                <a:latin typeface="Arial"/>
                <a:ea typeface="Arial"/>
                <a:cs typeface="Arial"/>
                <a:sym typeface="Arial"/>
              </a:defRPr>
            </a:lvl2pPr>
            <a:lvl3pPr marL="0" marR="0" lvl="2" indent="0" algn="r" rtl="0">
              <a:spcBef>
                <a:spcPts val="0"/>
              </a:spcBef>
              <a:buNone/>
              <a:defRPr sz="1000" b="0" i="0" u="none" strike="noStrike" cap="none">
                <a:solidFill>
                  <a:srgbClr val="F2F2F2"/>
                </a:solidFill>
                <a:latin typeface="Arial"/>
                <a:ea typeface="Arial"/>
                <a:cs typeface="Arial"/>
                <a:sym typeface="Arial"/>
              </a:defRPr>
            </a:lvl3pPr>
            <a:lvl4pPr marL="0" marR="0" lvl="3" indent="0" algn="r" rtl="0">
              <a:spcBef>
                <a:spcPts val="0"/>
              </a:spcBef>
              <a:buNone/>
              <a:defRPr sz="1000" b="0" i="0" u="none" strike="noStrike" cap="none">
                <a:solidFill>
                  <a:srgbClr val="F2F2F2"/>
                </a:solidFill>
                <a:latin typeface="Arial"/>
                <a:ea typeface="Arial"/>
                <a:cs typeface="Arial"/>
                <a:sym typeface="Arial"/>
              </a:defRPr>
            </a:lvl4pPr>
            <a:lvl5pPr marL="0" marR="0" lvl="4" indent="0" algn="r" rtl="0">
              <a:spcBef>
                <a:spcPts val="0"/>
              </a:spcBef>
              <a:buNone/>
              <a:defRPr sz="1000" b="0" i="0" u="none" strike="noStrike" cap="none">
                <a:solidFill>
                  <a:srgbClr val="F2F2F2"/>
                </a:solidFill>
                <a:latin typeface="Arial"/>
                <a:ea typeface="Arial"/>
                <a:cs typeface="Arial"/>
                <a:sym typeface="Arial"/>
              </a:defRPr>
            </a:lvl5pPr>
            <a:lvl6pPr marL="0" marR="0" lvl="5" indent="0" algn="r" rtl="0">
              <a:spcBef>
                <a:spcPts val="0"/>
              </a:spcBef>
              <a:buNone/>
              <a:defRPr sz="1000" b="0" i="0" u="none" strike="noStrike" cap="none">
                <a:solidFill>
                  <a:srgbClr val="F2F2F2"/>
                </a:solidFill>
                <a:latin typeface="Arial"/>
                <a:ea typeface="Arial"/>
                <a:cs typeface="Arial"/>
                <a:sym typeface="Arial"/>
              </a:defRPr>
            </a:lvl6pPr>
            <a:lvl7pPr marL="0" marR="0" lvl="6" indent="0" algn="r" rtl="0">
              <a:spcBef>
                <a:spcPts val="0"/>
              </a:spcBef>
              <a:buNone/>
              <a:defRPr sz="1000" b="0" i="0" u="none" strike="noStrike" cap="none">
                <a:solidFill>
                  <a:srgbClr val="F2F2F2"/>
                </a:solidFill>
                <a:latin typeface="Arial"/>
                <a:ea typeface="Arial"/>
                <a:cs typeface="Arial"/>
                <a:sym typeface="Arial"/>
              </a:defRPr>
            </a:lvl7pPr>
            <a:lvl8pPr marL="0" marR="0" lvl="7" indent="0" algn="r" rtl="0">
              <a:spcBef>
                <a:spcPts val="0"/>
              </a:spcBef>
              <a:buNone/>
              <a:defRPr sz="1000" b="0" i="0" u="none" strike="noStrike" cap="none">
                <a:solidFill>
                  <a:srgbClr val="F2F2F2"/>
                </a:solidFill>
                <a:latin typeface="Arial"/>
                <a:ea typeface="Arial"/>
                <a:cs typeface="Arial"/>
                <a:sym typeface="Arial"/>
              </a:defRPr>
            </a:lvl8pPr>
            <a:lvl9pPr marL="0" marR="0" lvl="8" indent="0" algn="r" rtl="0">
              <a:spcBef>
                <a:spcPts val="0"/>
              </a:spcBef>
              <a:buNone/>
              <a:defRPr sz="1000" b="0" i="0" u="none" strike="noStrike" cap="none">
                <a:solidFill>
                  <a:srgbClr val="F2F2F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
          <p:cNvPicPr preferRelativeResize="0"/>
          <p:nvPr/>
        </p:nvPicPr>
        <p:blipFill rotWithShape="1">
          <a:blip r:embed="rId3">
            <a:alphaModFix amt="26000"/>
          </a:blip>
          <a:srcRect/>
          <a:stretch/>
        </p:blipFill>
        <p:spPr>
          <a:xfrm>
            <a:off x="0" y="861250"/>
            <a:ext cx="12192000" cy="3952924"/>
          </a:xfrm>
          <a:prstGeom prst="rect">
            <a:avLst/>
          </a:prstGeom>
          <a:noFill/>
          <a:ln>
            <a:noFill/>
          </a:ln>
        </p:spPr>
      </p:pic>
      <p:sp>
        <p:nvSpPr>
          <p:cNvPr id="52" name="Google Shape;52;p1"/>
          <p:cNvSpPr txBox="1">
            <a:spLocks noGrp="1"/>
          </p:cNvSpPr>
          <p:nvPr>
            <p:ph type="title"/>
          </p:nvPr>
        </p:nvSpPr>
        <p:spPr>
          <a:xfrm>
            <a:off x="758575" y="329622"/>
            <a:ext cx="5870400" cy="3479700"/>
          </a:xfrm>
          <a:prstGeom prst="rect">
            <a:avLst/>
          </a:prstGeom>
          <a:solidFill>
            <a:schemeClr val="accent4">
              <a:alpha val="80000"/>
            </a:schemeClr>
          </a:solidFill>
          <a:ln>
            <a:noFill/>
          </a:ln>
        </p:spPr>
        <p:txBody>
          <a:bodyPr spcFirstLastPara="1" wrap="square" lIns="557775" tIns="530350" rIns="91425" bIns="45700" anchor="t" anchorCtr="0">
            <a:noAutofit/>
          </a:bodyPr>
          <a:lstStyle/>
          <a:p>
            <a:pPr marL="0" lvl="0" indent="0" algn="l" rtl="0">
              <a:lnSpc>
                <a:spcPct val="80000"/>
              </a:lnSpc>
              <a:spcBef>
                <a:spcPts val="0"/>
              </a:spcBef>
              <a:spcAft>
                <a:spcPts val="0"/>
              </a:spcAft>
              <a:buSzPts val="5400"/>
              <a:buFont typeface="Arial"/>
              <a:buNone/>
            </a:pPr>
            <a:r>
              <a:rPr lang="en-US" sz="7800"/>
              <a:t>NAPLAN</a:t>
            </a:r>
            <a:endParaRPr sz="7800"/>
          </a:p>
        </p:txBody>
      </p:sp>
      <p:sp>
        <p:nvSpPr>
          <p:cNvPr id="53" name="Google Shape;53;p1"/>
          <p:cNvSpPr txBox="1">
            <a:spLocks noGrp="1"/>
          </p:cNvSpPr>
          <p:nvPr>
            <p:ph type="body" idx="2"/>
          </p:nvPr>
        </p:nvSpPr>
        <p:spPr>
          <a:xfrm>
            <a:off x="1355275" y="2332812"/>
            <a:ext cx="4925100" cy="1009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800"/>
              <a:buNone/>
            </a:pPr>
            <a:r>
              <a:rPr lang="en-US" sz="2100"/>
              <a:t>Machine Learning Investigation</a:t>
            </a:r>
            <a:endParaRPr sz="2100"/>
          </a:p>
          <a:p>
            <a:pPr marL="0" lvl="0" indent="0" algn="l" rtl="0">
              <a:lnSpc>
                <a:spcPct val="90000"/>
              </a:lnSpc>
              <a:spcBef>
                <a:spcPts val="0"/>
              </a:spcBef>
              <a:spcAft>
                <a:spcPts val="0"/>
              </a:spcAft>
              <a:buClr>
                <a:schemeClr val="lt1"/>
              </a:buClr>
              <a:buSzPts val="1800"/>
              <a:buNone/>
            </a:pPr>
            <a:r>
              <a:rPr lang="en-US" sz="2100"/>
              <a:t>to predict student achievement results</a:t>
            </a:r>
            <a:endParaRPr sz="2100"/>
          </a:p>
        </p:txBody>
      </p:sp>
      <p:pic>
        <p:nvPicPr>
          <p:cNvPr id="54" name="Google Shape;54;p1"/>
          <p:cNvPicPr preferRelativeResize="0"/>
          <p:nvPr/>
        </p:nvPicPr>
        <p:blipFill>
          <a:blip r:embed="rId4">
            <a:alphaModFix/>
          </a:blip>
          <a:stretch>
            <a:fillRect/>
          </a:stretch>
        </p:blipFill>
        <p:spPr>
          <a:xfrm>
            <a:off x="7045825" y="2634525"/>
            <a:ext cx="2643800" cy="1009650"/>
          </a:xfrm>
          <a:prstGeom prst="rect">
            <a:avLst/>
          </a:prstGeom>
          <a:noFill/>
          <a:ln>
            <a:noFill/>
          </a:ln>
        </p:spPr>
      </p:pic>
      <p:pic>
        <p:nvPicPr>
          <p:cNvPr id="55" name="Google Shape;55;p1"/>
          <p:cNvPicPr preferRelativeResize="0"/>
          <p:nvPr/>
        </p:nvPicPr>
        <p:blipFill>
          <a:blip r:embed="rId5">
            <a:alphaModFix/>
          </a:blip>
          <a:stretch>
            <a:fillRect/>
          </a:stretch>
        </p:blipFill>
        <p:spPr>
          <a:xfrm>
            <a:off x="7045825" y="435950"/>
            <a:ext cx="2643800" cy="2198575"/>
          </a:xfrm>
          <a:prstGeom prst="rect">
            <a:avLst/>
          </a:prstGeom>
          <a:noFill/>
          <a:ln>
            <a:noFill/>
          </a:ln>
        </p:spPr>
      </p:pic>
      <p:sp>
        <p:nvSpPr>
          <p:cNvPr id="56" name="Google Shape;56;p1"/>
          <p:cNvSpPr txBox="1"/>
          <p:nvPr/>
        </p:nvSpPr>
        <p:spPr>
          <a:xfrm>
            <a:off x="737550" y="5133200"/>
            <a:ext cx="10716900" cy="12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i="1"/>
              <a:t>“ Record investment in world class schooling infrastructure not only delivers even better educational services and revitalises how we teach and learn, it also boosts connectivity and access to information and skills for all Queensland communities.” </a:t>
            </a:r>
            <a:endParaRPr sz="2000" i="1"/>
          </a:p>
        </p:txBody>
      </p:sp>
      <p:cxnSp>
        <p:nvCxnSpPr>
          <p:cNvPr id="57" name="Google Shape;57;p1"/>
          <p:cNvCxnSpPr/>
          <p:nvPr/>
        </p:nvCxnSpPr>
        <p:spPr>
          <a:xfrm rot="10800000" flipH="1">
            <a:off x="856500" y="4796475"/>
            <a:ext cx="10065600" cy="177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1"/>
          <p:cNvCxnSpPr/>
          <p:nvPr/>
        </p:nvCxnSpPr>
        <p:spPr>
          <a:xfrm rot="10800000" flipH="1">
            <a:off x="938000" y="6373700"/>
            <a:ext cx="10065600" cy="17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g25fb23113b2_0_6"/>
          <p:cNvPicPr preferRelativeResize="0"/>
          <p:nvPr/>
        </p:nvPicPr>
        <p:blipFill>
          <a:blip r:embed="rId3">
            <a:alphaModFix amt="50000"/>
          </a:blip>
          <a:stretch>
            <a:fillRect/>
          </a:stretch>
        </p:blipFill>
        <p:spPr>
          <a:xfrm>
            <a:off x="0" y="1164300"/>
            <a:ext cx="12192000" cy="4387424"/>
          </a:xfrm>
          <a:prstGeom prst="rect">
            <a:avLst/>
          </a:prstGeom>
          <a:noFill/>
          <a:ln>
            <a:noFill/>
          </a:ln>
        </p:spPr>
      </p:pic>
      <p:pic>
        <p:nvPicPr>
          <p:cNvPr id="1030" name="Picture 6" descr="NAPLAN Online - Catholic College Sale">
            <a:extLst>
              <a:ext uri="{FF2B5EF4-FFF2-40B4-BE49-F238E27FC236}">
                <a16:creationId xmlns:a16="http://schemas.microsoft.com/office/drawing/2014/main" id="{6E17082F-93EE-46E8-2677-67292DF88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4289" y="195498"/>
            <a:ext cx="1243986" cy="1243986"/>
          </a:xfrm>
          <a:prstGeom prst="rect">
            <a:avLst/>
          </a:prstGeom>
          <a:noFill/>
          <a:effectLst>
            <a:outerShdw blurRad="63500" sx="102000" sy="102000" algn="ctr" rotWithShape="0">
              <a:prstClr val="black">
                <a:alpha val="40000"/>
              </a:prstClr>
            </a:outerShdw>
            <a:softEdge rad="63500"/>
          </a:effectLst>
          <a:scene3d>
            <a:camera prst="obliqueTopLeft"/>
            <a:lightRig rig="threePt" dir="t"/>
          </a:scene3d>
          <a:sp3d>
            <a:bevelT/>
          </a:sp3d>
          <a:extLst>
            <a:ext uri="{909E8E84-426E-40DD-AFC4-6F175D3DCCD1}">
              <a14:hiddenFill xmlns:a14="http://schemas.microsoft.com/office/drawing/2010/main">
                <a:solidFill>
                  <a:srgbClr val="FFFFFF"/>
                </a:solidFill>
              </a14:hiddenFill>
            </a:ext>
          </a:extLst>
        </p:spPr>
      </p:pic>
      <p:sp>
        <p:nvSpPr>
          <p:cNvPr id="4" name="Google Shape;89;g25fb23113b2_0_6">
            <a:extLst>
              <a:ext uri="{FF2B5EF4-FFF2-40B4-BE49-F238E27FC236}">
                <a16:creationId xmlns:a16="http://schemas.microsoft.com/office/drawing/2014/main" id="{A82D2A8C-FC2A-ED63-EFC8-CCB7523368BD}"/>
              </a:ext>
            </a:extLst>
          </p:cNvPr>
          <p:cNvSpPr txBox="1"/>
          <p:nvPr/>
        </p:nvSpPr>
        <p:spPr>
          <a:xfrm>
            <a:off x="7148418" y="1912184"/>
            <a:ext cx="3326399" cy="1047505"/>
          </a:xfrm>
          <a:prstGeom prst="rect">
            <a:avLst/>
          </a:prstGeom>
          <a:solidFill>
            <a:srgbClr val="32A78D"/>
          </a:solidFill>
          <a:ln>
            <a:noFill/>
          </a:ln>
          <a:effectLst/>
          <a:scene3d>
            <a:camera prst="orthographicFront"/>
            <a:lightRig rig="threePt" dir="t"/>
          </a:scene3d>
          <a:sp3d>
            <a:bevelT/>
          </a:sp3d>
        </p:spPr>
        <p:txBody>
          <a:bodyPr spcFirstLastPara="1" vert="horz" wrap="square" lIns="91425" tIns="91425" rIns="91425" bIns="91425" anchor="ctr" anchorCtr="0">
            <a:noAutofit/>
          </a:bodyPr>
          <a:lstStyle/>
          <a:p>
            <a:pPr marL="50800">
              <a:buSzPts val="2800"/>
            </a:pPr>
            <a:r>
              <a:rPr lang="en-US" sz="3200" b="1" dirty="0">
                <a:latin typeface="Arial Nova Light" panose="020F0502020204030204" pitchFamily="34" charset="0"/>
              </a:rPr>
              <a:t> </a:t>
            </a:r>
          </a:p>
          <a:p>
            <a:pPr marL="50800" algn="ctr">
              <a:buSzPts val="2800"/>
            </a:pPr>
            <a:r>
              <a:rPr lang="en-US" sz="2000" b="1" dirty="0">
                <a:latin typeface="Arial Nova Light" panose="020F0502020204030204" pitchFamily="34" charset="0"/>
              </a:rPr>
              <a:t>SUBGROUPS</a:t>
            </a:r>
          </a:p>
          <a:p>
            <a:pPr marL="336550" indent="-285750">
              <a:buSzPct val="125000"/>
              <a:buFont typeface="Arial" panose="020B0604020202020204" pitchFamily="34" charset="0"/>
              <a:buChar char="•"/>
            </a:pPr>
            <a:r>
              <a:rPr lang="en-US" sz="1600" dirty="0">
                <a:latin typeface="Arial Nova Light" panose="020F0502020204030204" pitchFamily="34" charset="0"/>
              </a:rPr>
              <a:t>Gender</a:t>
            </a:r>
          </a:p>
          <a:p>
            <a:pPr marL="336550" indent="-285750">
              <a:buSzPct val="125000"/>
              <a:buFont typeface="Arial" panose="020B0604020202020204" pitchFamily="34" charset="0"/>
              <a:buChar char="•"/>
            </a:pPr>
            <a:r>
              <a:rPr lang="en-US" sz="1600" dirty="0">
                <a:latin typeface="Arial Nova Light" panose="020F0502020204030204" pitchFamily="34" charset="0"/>
              </a:rPr>
              <a:t>Language</a:t>
            </a:r>
          </a:p>
          <a:p>
            <a:pPr marL="50800" algn="ctr">
              <a:buSzPts val="2800"/>
            </a:pPr>
            <a:r>
              <a:rPr lang="en-US" sz="3200" b="1" dirty="0">
                <a:latin typeface="Arial Nova Light" panose="020F0502020204030204" pitchFamily="34" charset="0"/>
              </a:rPr>
              <a:t> </a:t>
            </a:r>
          </a:p>
        </p:txBody>
      </p:sp>
      <p:sp>
        <p:nvSpPr>
          <p:cNvPr id="89" name="Google Shape;89;g25fb23113b2_0_6"/>
          <p:cNvSpPr txBox="1"/>
          <p:nvPr/>
        </p:nvSpPr>
        <p:spPr>
          <a:xfrm>
            <a:off x="133725" y="166193"/>
            <a:ext cx="3201904" cy="1243986"/>
          </a:xfrm>
          <a:prstGeom prst="rect">
            <a:avLst/>
          </a:prstGeom>
          <a:solidFill>
            <a:srgbClr val="32A78D"/>
          </a:solidFill>
          <a:ln>
            <a:noFill/>
          </a:ln>
          <a:effectLst/>
          <a:scene3d>
            <a:camera prst="orthographicFront"/>
            <a:lightRig rig="threePt" dir="t"/>
          </a:scene3d>
          <a:sp3d>
            <a:bevelT/>
          </a:sp3d>
        </p:spPr>
        <p:txBody>
          <a:bodyPr spcFirstLastPara="1" vert="horz" wrap="square" lIns="91425" tIns="91425" rIns="91425" bIns="91425" anchor="ctr" anchorCtr="0">
            <a:noAutofit/>
          </a:bodyPr>
          <a:lstStyle/>
          <a:p>
            <a:pPr marL="50800" algn="ctr">
              <a:buSzPts val="2800"/>
            </a:pPr>
            <a:r>
              <a:rPr lang="en-US" sz="3200" b="1" dirty="0">
                <a:latin typeface="Arial Nova Light" panose="020F0502020204030204" pitchFamily="34" charset="0"/>
              </a:rPr>
              <a:t>ANALYSIS </a:t>
            </a:r>
          </a:p>
        </p:txBody>
      </p:sp>
      <p:pic>
        <p:nvPicPr>
          <p:cNvPr id="5" name="Picture 4">
            <a:extLst>
              <a:ext uri="{FF2B5EF4-FFF2-40B4-BE49-F238E27FC236}">
                <a16:creationId xmlns:a16="http://schemas.microsoft.com/office/drawing/2014/main" id="{755F69CF-7943-1E0B-A912-7CD40CF6FD03}"/>
              </a:ext>
            </a:extLst>
          </p:cNvPr>
          <p:cNvPicPr>
            <a:picLocks noChangeAspect="1"/>
          </p:cNvPicPr>
          <p:nvPr/>
        </p:nvPicPr>
        <p:blipFill>
          <a:blip r:embed="rId5"/>
          <a:stretch>
            <a:fillRect/>
          </a:stretch>
        </p:blipFill>
        <p:spPr>
          <a:xfrm>
            <a:off x="133725" y="1706772"/>
            <a:ext cx="6201640" cy="289600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AA65DC24-D02A-3929-9A82-5411B138A8F9}"/>
              </a:ext>
            </a:extLst>
          </p:cNvPr>
          <p:cNvPicPr>
            <a:picLocks noChangeAspect="1"/>
          </p:cNvPicPr>
          <p:nvPr/>
        </p:nvPicPr>
        <p:blipFill>
          <a:blip r:embed="rId6"/>
          <a:stretch>
            <a:fillRect/>
          </a:stretch>
        </p:blipFill>
        <p:spPr>
          <a:xfrm>
            <a:off x="5847108" y="3614996"/>
            <a:ext cx="6211167" cy="29055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5584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g25fb23113b2_0_6"/>
          <p:cNvPicPr preferRelativeResize="0"/>
          <p:nvPr/>
        </p:nvPicPr>
        <p:blipFill>
          <a:blip r:embed="rId3">
            <a:alphaModFix amt="50000"/>
          </a:blip>
          <a:stretch>
            <a:fillRect/>
          </a:stretch>
        </p:blipFill>
        <p:spPr>
          <a:xfrm>
            <a:off x="0" y="1164300"/>
            <a:ext cx="12192000" cy="4387424"/>
          </a:xfrm>
          <a:prstGeom prst="rect">
            <a:avLst/>
          </a:prstGeom>
          <a:noFill/>
          <a:ln>
            <a:noFill/>
          </a:ln>
        </p:spPr>
      </p:pic>
      <p:pic>
        <p:nvPicPr>
          <p:cNvPr id="1030" name="Picture 6" descr="NAPLAN Online - Catholic College Sale">
            <a:extLst>
              <a:ext uri="{FF2B5EF4-FFF2-40B4-BE49-F238E27FC236}">
                <a16:creationId xmlns:a16="http://schemas.microsoft.com/office/drawing/2014/main" id="{6E17082F-93EE-46E8-2677-67292DF88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4289" y="195498"/>
            <a:ext cx="1243986" cy="1243986"/>
          </a:xfrm>
          <a:prstGeom prst="rect">
            <a:avLst/>
          </a:prstGeom>
          <a:noFill/>
          <a:effectLst>
            <a:outerShdw blurRad="63500" sx="102000" sy="102000" algn="ctr" rotWithShape="0">
              <a:prstClr val="black">
                <a:alpha val="40000"/>
              </a:prstClr>
            </a:outerShdw>
            <a:softEdge rad="63500"/>
          </a:effectLst>
          <a:scene3d>
            <a:camera prst="obliqueTopLeft"/>
            <a:lightRig rig="threePt" dir="t"/>
          </a:scene3d>
          <a:sp3d>
            <a:bevelT/>
          </a:sp3d>
          <a:extLst>
            <a:ext uri="{909E8E84-426E-40DD-AFC4-6F175D3DCCD1}">
              <a14:hiddenFill xmlns:a14="http://schemas.microsoft.com/office/drawing/2010/main">
                <a:solidFill>
                  <a:srgbClr val="FFFFFF"/>
                </a:solidFill>
              </a14:hiddenFill>
            </a:ext>
          </a:extLst>
        </p:spPr>
      </p:pic>
      <p:sp>
        <p:nvSpPr>
          <p:cNvPr id="4" name="Google Shape;89;g25fb23113b2_0_6">
            <a:extLst>
              <a:ext uri="{FF2B5EF4-FFF2-40B4-BE49-F238E27FC236}">
                <a16:creationId xmlns:a16="http://schemas.microsoft.com/office/drawing/2014/main" id="{A82D2A8C-FC2A-ED63-EFC8-CCB7523368BD}"/>
              </a:ext>
            </a:extLst>
          </p:cNvPr>
          <p:cNvSpPr txBox="1"/>
          <p:nvPr/>
        </p:nvSpPr>
        <p:spPr>
          <a:xfrm>
            <a:off x="7148418" y="1912184"/>
            <a:ext cx="3326399" cy="1047505"/>
          </a:xfrm>
          <a:prstGeom prst="rect">
            <a:avLst/>
          </a:prstGeom>
          <a:solidFill>
            <a:srgbClr val="32A78D"/>
          </a:solidFill>
          <a:ln>
            <a:noFill/>
          </a:ln>
          <a:effectLst/>
          <a:scene3d>
            <a:camera prst="orthographicFront"/>
            <a:lightRig rig="threePt" dir="t"/>
          </a:scene3d>
          <a:sp3d>
            <a:bevelT/>
          </a:sp3d>
        </p:spPr>
        <p:txBody>
          <a:bodyPr spcFirstLastPara="1" vert="horz" wrap="square" lIns="91425" tIns="91425" rIns="91425" bIns="91425" anchor="ctr" anchorCtr="0">
            <a:noAutofit/>
          </a:bodyPr>
          <a:lstStyle/>
          <a:p>
            <a:pPr marL="50800">
              <a:buSzPts val="2800"/>
            </a:pPr>
            <a:r>
              <a:rPr lang="en-US" sz="3200" b="1" dirty="0">
                <a:latin typeface="Arial Nova Light" panose="020F0502020204030204" pitchFamily="34" charset="0"/>
              </a:rPr>
              <a:t> </a:t>
            </a:r>
          </a:p>
          <a:p>
            <a:pPr marL="50800" algn="ctr">
              <a:buSzPts val="2800"/>
            </a:pPr>
            <a:r>
              <a:rPr lang="en-US" sz="2000" b="1" dirty="0">
                <a:latin typeface="Arial Nova Light" panose="020F0502020204030204" pitchFamily="34" charset="0"/>
              </a:rPr>
              <a:t>SUBGROUPS</a:t>
            </a:r>
          </a:p>
          <a:p>
            <a:pPr marL="336550" indent="-285750">
              <a:buSzPct val="125000"/>
              <a:buFont typeface="Arial" panose="020B0604020202020204" pitchFamily="34" charset="0"/>
              <a:buChar char="•"/>
            </a:pPr>
            <a:r>
              <a:rPr lang="en-US" sz="1600" dirty="0">
                <a:latin typeface="Arial Nova Light" panose="020F0502020204030204" pitchFamily="34" charset="0"/>
              </a:rPr>
              <a:t>Parental Education</a:t>
            </a:r>
          </a:p>
          <a:p>
            <a:pPr marL="336550" indent="-285750">
              <a:buSzPct val="125000"/>
              <a:buFont typeface="Arial" panose="020B0604020202020204" pitchFamily="34" charset="0"/>
              <a:buChar char="•"/>
            </a:pPr>
            <a:r>
              <a:rPr lang="en-US" sz="1600" dirty="0">
                <a:latin typeface="Arial Nova Light" panose="020F0502020204030204" pitchFamily="34" charset="0"/>
              </a:rPr>
              <a:t>Parental Occupation</a:t>
            </a:r>
          </a:p>
          <a:p>
            <a:pPr marL="50800" algn="ctr">
              <a:buSzPts val="2800"/>
            </a:pPr>
            <a:r>
              <a:rPr lang="en-US" sz="3200" b="1" dirty="0">
                <a:latin typeface="Arial Nova Light" panose="020F0502020204030204" pitchFamily="34" charset="0"/>
              </a:rPr>
              <a:t> </a:t>
            </a:r>
          </a:p>
        </p:txBody>
      </p:sp>
      <p:sp>
        <p:nvSpPr>
          <p:cNvPr id="89" name="Google Shape;89;g25fb23113b2_0_6"/>
          <p:cNvSpPr txBox="1"/>
          <p:nvPr/>
        </p:nvSpPr>
        <p:spPr>
          <a:xfrm>
            <a:off x="133725" y="166193"/>
            <a:ext cx="3201904" cy="1243986"/>
          </a:xfrm>
          <a:prstGeom prst="rect">
            <a:avLst/>
          </a:prstGeom>
          <a:solidFill>
            <a:srgbClr val="32A78D"/>
          </a:solidFill>
          <a:ln>
            <a:noFill/>
          </a:ln>
          <a:effectLst/>
          <a:scene3d>
            <a:camera prst="orthographicFront"/>
            <a:lightRig rig="threePt" dir="t"/>
          </a:scene3d>
          <a:sp3d>
            <a:bevelT/>
          </a:sp3d>
        </p:spPr>
        <p:txBody>
          <a:bodyPr spcFirstLastPara="1" vert="horz" wrap="square" lIns="91425" tIns="91425" rIns="91425" bIns="91425" anchor="ctr" anchorCtr="0">
            <a:noAutofit/>
          </a:bodyPr>
          <a:lstStyle/>
          <a:p>
            <a:pPr marL="50800" algn="ctr">
              <a:buSzPts val="2800"/>
            </a:pPr>
            <a:r>
              <a:rPr lang="en-US" sz="3200" b="1" dirty="0">
                <a:latin typeface="Arial Nova Light" panose="020F0502020204030204" pitchFamily="34" charset="0"/>
              </a:rPr>
              <a:t>ANALYSIS </a:t>
            </a:r>
          </a:p>
        </p:txBody>
      </p:sp>
      <p:pic>
        <p:nvPicPr>
          <p:cNvPr id="3" name="Picture 2">
            <a:extLst>
              <a:ext uri="{FF2B5EF4-FFF2-40B4-BE49-F238E27FC236}">
                <a16:creationId xmlns:a16="http://schemas.microsoft.com/office/drawing/2014/main" id="{F3F5471F-6B4C-CE0B-BDA4-E96526D96F4E}"/>
              </a:ext>
            </a:extLst>
          </p:cNvPr>
          <p:cNvPicPr>
            <a:picLocks noChangeAspect="1"/>
          </p:cNvPicPr>
          <p:nvPr/>
        </p:nvPicPr>
        <p:blipFill>
          <a:blip r:embed="rId5"/>
          <a:stretch>
            <a:fillRect/>
          </a:stretch>
        </p:blipFill>
        <p:spPr>
          <a:xfrm>
            <a:off x="133725" y="1656584"/>
            <a:ext cx="6268325" cy="2991267"/>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EF90C608-66FB-71DB-9E8A-18607F5D33E5}"/>
              </a:ext>
            </a:extLst>
          </p:cNvPr>
          <p:cNvPicPr>
            <a:picLocks noChangeAspect="1"/>
          </p:cNvPicPr>
          <p:nvPr/>
        </p:nvPicPr>
        <p:blipFill>
          <a:blip r:embed="rId6"/>
          <a:stretch>
            <a:fillRect/>
          </a:stretch>
        </p:blipFill>
        <p:spPr>
          <a:xfrm>
            <a:off x="5837582" y="3289288"/>
            <a:ext cx="6220693" cy="30103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9321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g25fb23113b2_0_6"/>
          <p:cNvPicPr preferRelativeResize="0"/>
          <p:nvPr/>
        </p:nvPicPr>
        <p:blipFill>
          <a:blip r:embed="rId3">
            <a:alphaModFix amt="50000"/>
          </a:blip>
          <a:stretch>
            <a:fillRect/>
          </a:stretch>
        </p:blipFill>
        <p:spPr>
          <a:xfrm>
            <a:off x="0" y="1164300"/>
            <a:ext cx="12192000" cy="4387424"/>
          </a:xfrm>
          <a:prstGeom prst="rect">
            <a:avLst/>
          </a:prstGeom>
          <a:noFill/>
          <a:ln>
            <a:noFill/>
          </a:ln>
        </p:spPr>
      </p:pic>
      <p:pic>
        <p:nvPicPr>
          <p:cNvPr id="1030" name="Picture 6" descr="NAPLAN Online - Catholic College Sale">
            <a:extLst>
              <a:ext uri="{FF2B5EF4-FFF2-40B4-BE49-F238E27FC236}">
                <a16:creationId xmlns:a16="http://schemas.microsoft.com/office/drawing/2014/main" id="{6E17082F-93EE-46E8-2677-67292DF88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4289" y="195498"/>
            <a:ext cx="1243986" cy="1243986"/>
          </a:xfrm>
          <a:prstGeom prst="rect">
            <a:avLst/>
          </a:prstGeom>
          <a:noFill/>
          <a:effectLst>
            <a:outerShdw blurRad="63500" sx="102000" sy="102000" algn="ctr" rotWithShape="0">
              <a:prstClr val="black">
                <a:alpha val="40000"/>
              </a:prstClr>
            </a:outerShdw>
            <a:softEdge rad="63500"/>
          </a:effectLst>
          <a:scene3d>
            <a:camera prst="obliqueTopLeft"/>
            <a:lightRig rig="threePt" dir="t"/>
          </a:scene3d>
          <a:sp3d>
            <a:bevelT/>
          </a:sp3d>
          <a:extLst>
            <a:ext uri="{909E8E84-426E-40DD-AFC4-6F175D3DCCD1}">
              <a14:hiddenFill xmlns:a14="http://schemas.microsoft.com/office/drawing/2010/main">
                <a:solidFill>
                  <a:srgbClr val="FFFFFF"/>
                </a:solidFill>
              </a14:hiddenFill>
            </a:ext>
          </a:extLst>
        </p:spPr>
      </p:pic>
      <p:sp>
        <p:nvSpPr>
          <p:cNvPr id="4" name="Google Shape;89;g25fb23113b2_0_6">
            <a:extLst>
              <a:ext uri="{FF2B5EF4-FFF2-40B4-BE49-F238E27FC236}">
                <a16:creationId xmlns:a16="http://schemas.microsoft.com/office/drawing/2014/main" id="{A82D2A8C-FC2A-ED63-EFC8-CCB7523368BD}"/>
              </a:ext>
            </a:extLst>
          </p:cNvPr>
          <p:cNvSpPr txBox="1"/>
          <p:nvPr/>
        </p:nvSpPr>
        <p:spPr>
          <a:xfrm>
            <a:off x="662309" y="1698520"/>
            <a:ext cx="3317813" cy="1398930"/>
          </a:xfrm>
          <a:prstGeom prst="rect">
            <a:avLst/>
          </a:prstGeom>
          <a:solidFill>
            <a:srgbClr val="32A78D"/>
          </a:solidFill>
          <a:ln>
            <a:noFill/>
          </a:ln>
          <a:effectLst/>
          <a:scene3d>
            <a:camera prst="orthographicFront"/>
            <a:lightRig rig="threePt" dir="t"/>
          </a:scene3d>
          <a:sp3d>
            <a:bevelT/>
          </a:sp3d>
        </p:spPr>
        <p:txBody>
          <a:bodyPr spcFirstLastPara="1" vert="horz" wrap="square" lIns="91425" tIns="91425" rIns="91425" bIns="91425" anchor="ctr" anchorCtr="0">
            <a:noAutofit/>
          </a:bodyPr>
          <a:lstStyle/>
          <a:p>
            <a:pPr marL="50800">
              <a:buSzPts val="2800"/>
            </a:pPr>
            <a:r>
              <a:rPr lang="en-US" sz="3200" b="1" dirty="0">
                <a:latin typeface="Arial Nova Light" panose="020F0502020204030204" pitchFamily="34" charset="0"/>
              </a:rPr>
              <a:t> </a:t>
            </a:r>
          </a:p>
          <a:p>
            <a:pPr marL="50800" algn="ctr">
              <a:buSzPts val="2800"/>
            </a:pPr>
            <a:r>
              <a:rPr lang="en-US" sz="2000" b="1" dirty="0">
                <a:latin typeface="Arial Nova Light" panose="020F0502020204030204" pitchFamily="34" charset="0"/>
              </a:rPr>
              <a:t>SUBGROUPS</a:t>
            </a:r>
          </a:p>
          <a:p>
            <a:pPr marL="336550" indent="-285750">
              <a:buSzPct val="125000"/>
              <a:buFont typeface="Arial" panose="020B0604020202020204" pitchFamily="34" charset="0"/>
              <a:buChar char="•"/>
            </a:pPr>
            <a:r>
              <a:rPr lang="en-US" sz="1600" dirty="0">
                <a:latin typeface="Arial Nova Light" panose="020F0502020204030204" pitchFamily="34" charset="0"/>
              </a:rPr>
              <a:t>Indigeneity</a:t>
            </a:r>
          </a:p>
          <a:p>
            <a:pPr marL="336550" indent="-285750">
              <a:buSzPct val="125000"/>
              <a:buFont typeface="Arial" panose="020B0604020202020204" pitchFamily="34" charset="0"/>
              <a:buChar char="•"/>
            </a:pPr>
            <a:r>
              <a:rPr lang="en-US" sz="1600" dirty="0">
                <a:latin typeface="Arial Nova Light" panose="020F0502020204030204" pitchFamily="34" charset="0"/>
              </a:rPr>
              <a:t>ABS remoteness</a:t>
            </a:r>
          </a:p>
          <a:p>
            <a:pPr marL="336550" indent="-285750">
              <a:buSzPct val="125000"/>
              <a:buFont typeface="Arial" panose="020B0604020202020204" pitchFamily="34" charset="0"/>
              <a:buChar char="•"/>
            </a:pPr>
            <a:r>
              <a:rPr lang="en-US" sz="1600" dirty="0">
                <a:latin typeface="Arial Nova Light" panose="020F0502020204030204" pitchFamily="34" charset="0"/>
              </a:rPr>
              <a:t>Indigeneity by ABS remoteness</a:t>
            </a:r>
          </a:p>
          <a:p>
            <a:pPr marL="50800" algn="ctr">
              <a:buSzPts val="2800"/>
            </a:pPr>
            <a:r>
              <a:rPr lang="en-US" sz="3200" b="1" dirty="0">
                <a:latin typeface="Arial Nova Light" panose="020F0502020204030204" pitchFamily="34" charset="0"/>
              </a:rPr>
              <a:t> </a:t>
            </a:r>
          </a:p>
        </p:txBody>
      </p:sp>
      <p:sp>
        <p:nvSpPr>
          <p:cNvPr id="89" name="Google Shape;89;g25fb23113b2_0_6"/>
          <p:cNvSpPr txBox="1"/>
          <p:nvPr/>
        </p:nvSpPr>
        <p:spPr>
          <a:xfrm>
            <a:off x="133724" y="166193"/>
            <a:ext cx="3317813" cy="998107"/>
          </a:xfrm>
          <a:prstGeom prst="rect">
            <a:avLst/>
          </a:prstGeom>
          <a:solidFill>
            <a:srgbClr val="32A78D"/>
          </a:solidFill>
          <a:ln>
            <a:noFill/>
          </a:ln>
          <a:effectLst/>
          <a:scene3d>
            <a:camera prst="orthographicFront"/>
            <a:lightRig rig="threePt" dir="t"/>
          </a:scene3d>
          <a:sp3d>
            <a:bevelT/>
          </a:sp3d>
        </p:spPr>
        <p:txBody>
          <a:bodyPr spcFirstLastPara="1" vert="horz" wrap="square" lIns="91425" tIns="91425" rIns="91425" bIns="91425" anchor="ctr" anchorCtr="0">
            <a:noAutofit/>
          </a:bodyPr>
          <a:lstStyle/>
          <a:p>
            <a:pPr marL="50800" algn="ctr">
              <a:buSzPts val="2800"/>
            </a:pPr>
            <a:r>
              <a:rPr lang="en-US" sz="3200" b="1" dirty="0">
                <a:latin typeface="Arial Nova Light" panose="020F0502020204030204" pitchFamily="34" charset="0"/>
              </a:rPr>
              <a:t>ANALYSIS </a:t>
            </a:r>
          </a:p>
        </p:txBody>
      </p:sp>
      <p:pic>
        <p:nvPicPr>
          <p:cNvPr id="7" name="Picture 6">
            <a:extLst>
              <a:ext uri="{FF2B5EF4-FFF2-40B4-BE49-F238E27FC236}">
                <a16:creationId xmlns:a16="http://schemas.microsoft.com/office/drawing/2014/main" id="{6ABD450E-6E44-4A19-6F3B-00B565055330}"/>
              </a:ext>
            </a:extLst>
          </p:cNvPr>
          <p:cNvPicPr>
            <a:picLocks noChangeAspect="1"/>
          </p:cNvPicPr>
          <p:nvPr/>
        </p:nvPicPr>
        <p:blipFill>
          <a:blip r:embed="rId5"/>
          <a:stretch>
            <a:fillRect/>
          </a:stretch>
        </p:blipFill>
        <p:spPr>
          <a:xfrm>
            <a:off x="6164447" y="3631671"/>
            <a:ext cx="5962275" cy="274410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03A4F131-CDFE-0E43-048A-F4CC155ED1E5}"/>
              </a:ext>
            </a:extLst>
          </p:cNvPr>
          <p:cNvPicPr>
            <a:picLocks noChangeAspect="1"/>
          </p:cNvPicPr>
          <p:nvPr/>
        </p:nvPicPr>
        <p:blipFill>
          <a:blip r:embed="rId6"/>
          <a:stretch>
            <a:fillRect/>
          </a:stretch>
        </p:blipFill>
        <p:spPr>
          <a:xfrm>
            <a:off x="65278" y="3631671"/>
            <a:ext cx="5965444" cy="274410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3D688C09-DED4-13B1-06D0-0B635080F80B}"/>
              </a:ext>
            </a:extLst>
          </p:cNvPr>
          <p:cNvPicPr>
            <a:picLocks noChangeAspect="1"/>
          </p:cNvPicPr>
          <p:nvPr/>
        </p:nvPicPr>
        <p:blipFill>
          <a:blip r:embed="rId7"/>
          <a:stretch>
            <a:fillRect/>
          </a:stretch>
        </p:blipFill>
        <p:spPr>
          <a:xfrm>
            <a:off x="4508707" y="611825"/>
            <a:ext cx="5991224" cy="28757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71098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8"/>
          <p:cNvPicPr preferRelativeResize="0"/>
          <p:nvPr/>
        </p:nvPicPr>
        <p:blipFill>
          <a:blip r:embed="rId3">
            <a:alphaModFix amt="50000"/>
          </a:blip>
          <a:stretch>
            <a:fillRect/>
          </a:stretch>
        </p:blipFill>
        <p:spPr>
          <a:xfrm>
            <a:off x="0" y="1207833"/>
            <a:ext cx="12192000" cy="4387424"/>
          </a:xfrm>
          <a:prstGeom prst="rect">
            <a:avLst/>
          </a:prstGeom>
          <a:noFill/>
          <a:ln>
            <a:noFill/>
          </a:ln>
        </p:spPr>
      </p:pic>
      <p:graphicFrame>
        <p:nvGraphicFramePr>
          <p:cNvPr id="4" name="Diagram 3">
            <a:extLst>
              <a:ext uri="{FF2B5EF4-FFF2-40B4-BE49-F238E27FC236}">
                <a16:creationId xmlns:a16="http://schemas.microsoft.com/office/drawing/2014/main" id="{B4C113CA-6EC2-D252-647A-B034C1D2D72B}"/>
              </a:ext>
            </a:extLst>
          </p:cNvPr>
          <p:cNvGraphicFramePr/>
          <p:nvPr>
            <p:extLst>
              <p:ext uri="{D42A27DB-BD31-4B8C-83A1-F6EECF244321}">
                <p14:modId xmlns:p14="http://schemas.microsoft.com/office/powerpoint/2010/main" val="3329910254"/>
              </p:ext>
            </p:extLst>
          </p:nvPr>
        </p:nvGraphicFramePr>
        <p:xfrm>
          <a:off x="4484914" y="1207833"/>
          <a:ext cx="7264400" cy="48320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35391D12-0E7A-1D37-5E4A-827D7F2FE497}"/>
              </a:ext>
            </a:extLst>
          </p:cNvPr>
          <p:cNvSpPr txBox="1"/>
          <p:nvPr/>
        </p:nvSpPr>
        <p:spPr>
          <a:xfrm>
            <a:off x="442685" y="662578"/>
            <a:ext cx="4945743" cy="1200329"/>
          </a:xfrm>
          <a:prstGeom prst="rect">
            <a:avLst/>
          </a:prstGeom>
          <a:solidFill>
            <a:srgbClr val="32A78D"/>
          </a:solidFill>
        </p:spPr>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rPr>
              <a:t>RECCOMENDATIONS</a:t>
            </a:r>
          </a:p>
          <a:p>
            <a:pPr algn="ctr"/>
            <a:r>
              <a:rPr lang="en-US" sz="3600" dirty="0">
                <a:ln w="0"/>
                <a:solidFill>
                  <a:schemeClr val="tx1"/>
                </a:solidFill>
                <a:effectLst>
                  <a:outerShdw blurRad="38100" dist="19050" dir="2700000" algn="tl" rotWithShape="0">
                    <a:schemeClr val="dk1">
                      <a:alpha val="40000"/>
                    </a:schemeClr>
                  </a:outerShdw>
                </a:effectLst>
              </a:rPr>
              <a:t>FROM FINDINGS</a:t>
            </a:r>
            <a:endParaRPr lang="en-AU" sz="3600" dirty="0"/>
          </a:p>
        </p:txBody>
      </p:sp>
      <p:sp>
        <p:nvSpPr>
          <p:cNvPr id="8" name="Rectangle: Rounded Corners 7">
            <a:extLst>
              <a:ext uri="{FF2B5EF4-FFF2-40B4-BE49-F238E27FC236}">
                <a16:creationId xmlns:a16="http://schemas.microsoft.com/office/drawing/2014/main" id="{3EEA05AD-D3DE-E9F0-DA28-B185731491C5}"/>
              </a:ext>
            </a:extLst>
          </p:cNvPr>
          <p:cNvSpPr/>
          <p:nvPr/>
        </p:nvSpPr>
        <p:spPr>
          <a:xfrm>
            <a:off x="740229" y="2408162"/>
            <a:ext cx="3494314" cy="291495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285750" indent="-285750" algn="ctr">
              <a:buFont typeface="Arial" panose="020B0604020202020204" pitchFamily="34" charset="0"/>
              <a:buChar char="•"/>
            </a:pPr>
            <a:r>
              <a:rPr lang="en-US" sz="1600" dirty="0"/>
              <a:t>FUNDING</a:t>
            </a:r>
            <a:br>
              <a:rPr lang="en-US" sz="1600" dirty="0"/>
            </a:br>
            <a:endParaRPr lang="en-US" sz="1600" dirty="0"/>
          </a:p>
          <a:p>
            <a:pPr marL="285750" indent="-285750" algn="ctr">
              <a:buFont typeface="Arial" panose="020B0604020202020204" pitchFamily="34" charset="0"/>
              <a:buChar char="•"/>
            </a:pPr>
            <a:r>
              <a:rPr lang="en-US" sz="1600" dirty="0"/>
              <a:t>SUPPORT MODELS THROUGH SUPERVISION</a:t>
            </a:r>
            <a:br>
              <a:rPr lang="en-US" sz="1600" dirty="0"/>
            </a:br>
            <a:endParaRPr lang="en-US" sz="1600" dirty="0"/>
          </a:p>
          <a:p>
            <a:pPr marL="285750" indent="-285750" algn="ctr">
              <a:buFont typeface="Arial" panose="020B0604020202020204" pitchFamily="34" charset="0"/>
              <a:buChar char="•"/>
            </a:pPr>
            <a:r>
              <a:rPr lang="en-US" sz="1600" dirty="0"/>
              <a:t>IMPROVE COMMUNITY / FAMILY PERCEPTION</a:t>
            </a:r>
          </a:p>
          <a:p>
            <a:pPr algn="ctr"/>
            <a:r>
              <a:rPr lang="en-US" sz="1600" dirty="0"/>
              <a:t> </a:t>
            </a:r>
          </a:p>
          <a:p>
            <a:pPr marL="285750" indent="-285750" algn="ctr">
              <a:buFont typeface="Arial" panose="020B0604020202020204" pitchFamily="34" charset="0"/>
              <a:buChar char="•"/>
            </a:pPr>
            <a:r>
              <a:rPr lang="en-US" sz="1600" dirty="0"/>
              <a:t>OTHER FORMS OF DATA COLLECTION</a:t>
            </a:r>
          </a:p>
          <a:p>
            <a:pPr algn="ctr"/>
            <a:endParaRPr lang="en-AU"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8"/>
          <p:cNvPicPr preferRelativeResize="0"/>
          <p:nvPr/>
        </p:nvPicPr>
        <p:blipFill>
          <a:blip r:embed="rId3">
            <a:alphaModFix amt="50000"/>
          </a:blip>
          <a:stretch>
            <a:fillRect/>
          </a:stretch>
        </p:blipFill>
        <p:spPr>
          <a:xfrm>
            <a:off x="0" y="1207833"/>
            <a:ext cx="12226830" cy="4385710"/>
          </a:xfrm>
          <a:prstGeom prst="rect">
            <a:avLst/>
          </a:prstGeom>
          <a:noFill/>
          <a:ln>
            <a:noFill/>
          </a:ln>
        </p:spPr>
      </p:pic>
      <p:sp>
        <p:nvSpPr>
          <p:cNvPr id="7" name="TextBox 6">
            <a:extLst>
              <a:ext uri="{FF2B5EF4-FFF2-40B4-BE49-F238E27FC236}">
                <a16:creationId xmlns:a16="http://schemas.microsoft.com/office/drawing/2014/main" id="{35391D12-0E7A-1D37-5E4A-827D7F2FE497}"/>
              </a:ext>
            </a:extLst>
          </p:cNvPr>
          <p:cNvSpPr txBox="1"/>
          <p:nvPr/>
        </p:nvSpPr>
        <p:spPr>
          <a:xfrm>
            <a:off x="442685" y="939577"/>
            <a:ext cx="4945743" cy="646331"/>
          </a:xfrm>
          <a:prstGeom prst="rect">
            <a:avLst/>
          </a:prstGeom>
          <a:solidFill>
            <a:srgbClr val="32A78D"/>
          </a:solidFill>
        </p:spPr>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rPr>
              <a:t>QUESTIONS</a:t>
            </a:r>
            <a:endParaRPr lang="en-AU" sz="3600" dirty="0"/>
          </a:p>
        </p:txBody>
      </p:sp>
      <p:pic>
        <p:nvPicPr>
          <p:cNvPr id="1026" name="Picture 2" descr="400+ Australian Aboriginal Smile Stock Photos, Pictures &amp; Royalty-Free  Images - iStock">
            <a:extLst>
              <a:ext uri="{FF2B5EF4-FFF2-40B4-BE49-F238E27FC236}">
                <a16:creationId xmlns:a16="http://schemas.microsoft.com/office/drawing/2014/main" id="{15A23728-EDA2-2433-9EF9-FC67BF80A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7244" y="1585907"/>
            <a:ext cx="6045927" cy="4023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307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2"/>
          <p:cNvPicPr preferRelativeResize="0"/>
          <p:nvPr/>
        </p:nvPicPr>
        <p:blipFill rotWithShape="1">
          <a:blip r:embed="rId3">
            <a:alphaModFix amt="26000"/>
          </a:blip>
          <a:srcRect/>
          <a:stretch/>
        </p:blipFill>
        <p:spPr>
          <a:xfrm>
            <a:off x="0" y="888682"/>
            <a:ext cx="12192000" cy="4503650"/>
          </a:xfrm>
          <a:prstGeom prst="rect">
            <a:avLst/>
          </a:prstGeom>
          <a:noFill/>
          <a:ln>
            <a:noFill/>
          </a:ln>
        </p:spPr>
      </p:pic>
      <p:sp>
        <p:nvSpPr>
          <p:cNvPr id="65" name="Google Shape;65;p2"/>
          <p:cNvSpPr txBox="1"/>
          <p:nvPr/>
        </p:nvSpPr>
        <p:spPr>
          <a:xfrm>
            <a:off x="-1120394" y="1092708"/>
            <a:ext cx="9385300" cy="985791"/>
          </a:xfrm>
          <a:prstGeom prst="rect">
            <a:avLst/>
          </a:prstGeom>
          <a:no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SzPts val="5400"/>
              <a:buFont typeface="Arial"/>
              <a:buNone/>
            </a:pPr>
            <a:endParaRPr/>
          </a:p>
        </p:txBody>
      </p:sp>
      <p:sp>
        <p:nvSpPr>
          <p:cNvPr id="66" name="Google Shape;66;p2"/>
          <p:cNvSpPr txBox="1">
            <a:spLocks noGrp="1"/>
          </p:cNvSpPr>
          <p:nvPr>
            <p:ph type="title"/>
          </p:nvPr>
        </p:nvSpPr>
        <p:spPr>
          <a:xfrm>
            <a:off x="445356" y="382912"/>
            <a:ext cx="6253800" cy="3854400"/>
          </a:xfrm>
          <a:prstGeom prst="rect">
            <a:avLst/>
          </a:prstGeom>
          <a:solidFill>
            <a:schemeClr val="accent4">
              <a:alpha val="80000"/>
            </a:schemeClr>
          </a:solidFill>
          <a:ln>
            <a:noFill/>
          </a:ln>
          <a:scene3d>
            <a:camera prst="orthographicFront"/>
            <a:lightRig rig="threePt" dir="t"/>
          </a:scene3d>
          <a:sp3d>
            <a:bevelT/>
          </a:sp3d>
        </p:spPr>
        <p:txBody>
          <a:bodyPr spcFirstLastPara="1" wrap="square" lIns="557775" tIns="530350" rIns="91425" bIns="45700" anchor="t" anchorCtr="0">
            <a:noAutofit/>
          </a:bodyPr>
          <a:lstStyle/>
          <a:p>
            <a:pPr marL="0" lvl="0" indent="0" algn="l" rtl="0">
              <a:lnSpc>
                <a:spcPct val="80000"/>
              </a:lnSpc>
              <a:spcBef>
                <a:spcPts val="0"/>
              </a:spcBef>
              <a:spcAft>
                <a:spcPts val="0"/>
              </a:spcAft>
              <a:buSzPts val="5400"/>
              <a:buFont typeface="Arial"/>
              <a:buNone/>
            </a:pPr>
            <a:r>
              <a:rPr lang="en-US" sz="4800" dirty="0"/>
              <a:t>PRESENTED BY</a:t>
            </a:r>
            <a:endParaRPr sz="4800" dirty="0"/>
          </a:p>
          <a:p>
            <a:pPr marL="0" lvl="0" indent="0" algn="ctr" rtl="0">
              <a:lnSpc>
                <a:spcPct val="90000"/>
              </a:lnSpc>
              <a:spcBef>
                <a:spcPts val="0"/>
              </a:spcBef>
              <a:spcAft>
                <a:spcPts val="0"/>
              </a:spcAft>
              <a:buClr>
                <a:srgbClr val="044458"/>
              </a:buClr>
              <a:buSzPts val="1800"/>
              <a:buFont typeface="Arial"/>
              <a:buNone/>
            </a:pPr>
            <a:endParaRPr sz="2100" b="1" dirty="0">
              <a:solidFill>
                <a:srgbClr val="044458"/>
              </a:solidFill>
            </a:endParaRPr>
          </a:p>
          <a:p>
            <a:pPr marL="0" lvl="0" indent="0" algn="ctr" rtl="0">
              <a:lnSpc>
                <a:spcPct val="150000"/>
              </a:lnSpc>
              <a:spcBef>
                <a:spcPts val="1000"/>
              </a:spcBef>
              <a:spcAft>
                <a:spcPts val="0"/>
              </a:spcAft>
              <a:buClr>
                <a:srgbClr val="044458"/>
              </a:buClr>
              <a:buSzPts val="1800"/>
              <a:buFont typeface="Arial"/>
              <a:buNone/>
            </a:pPr>
            <a:r>
              <a:rPr lang="en-US" sz="2100" b="1" dirty="0">
                <a:solidFill>
                  <a:schemeClr val="bg1"/>
                </a:solidFill>
                <a:latin typeface="Arial Nova Light" panose="020B0304020202020204" pitchFamily="34" charset="0"/>
              </a:rPr>
              <a:t>ENESSA MCARTHUR</a:t>
            </a:r>
            <a:br>
              <a:rPr lang="en-US" sz="2100" b="1" dirty="0">
                <a:solidFill>
                  <a:schemeClr val="bg1"/>
                </a:solidFill>
                <a:latin typeface="Arial Nova Light" panose="020B0304020202020204" pitchFamily="34" charset="0"/>
              </a:rPr>
            </a:br>
            <a:r>
              <a:rPr lang="en-US" sz="2100" b="1" dirty="0">
                <a:solidFill>
                  <a:schemeClr val="bg1"/>
                </a:solidFill>
                <a:latin typeface="Arial Nova Light" panose="020B0304020202020204" pitchFamily="34" charset="0"/>
              </a:rPr>
              <a:t>BILLIE-ODELLE GORE</a:t>
            </a:r>
            <a:br>
              <a:rPr lang="en-US" sz="2100" b="1" dirty="0">
                <a:solidFill>
                  <a:schemeClr val="bg1"/>
                </a:solidFill>
                <a:latin typeface="Arial Nova Light" panose="020B0304020202020204" pitchFamily="34" charset="0"/>
              </a:rPr>
            </a:br>
            <a:r>
              <a:rPr lang="en-US" sz="2100" b="1" dirty="0">
                <a:solidFill>
                  <a:schemeClr val="bg1"/>
                </a:solidFill>
                <a:latin typeface="Arial Nova Light" panose="020B0304020202020204" pitchFamily="34" charset="0"/>
              </a:rPr>
              <a:t>MINH PHUONG NGUYEN &amp;</a:t>
            </a:r>
            <a:br>
              <a:rPr lang="en-US" sz="2100" b="1" dirty="0">
                <a:solidFill>
                  <a:schemeClr val="bg1"/>
                </a:solidFill>
                <a:latin typeface="Arial Nova Light" panose="020B0304020202020204" pitchFamily="34" charset="0"/>
              </a:rPr>
            </a:br>
            <a:r>
              <a:rPr lang="en-US" sz="2100" b="1" dirty="0">
                <a:solidFill>
                  <a:schemeClr val="bg1"/>
                </a:solidFill>
                <a:latin typeface="Arial Nova Light" panose="020B0304020202020204" pitchFamily="34" charset="0"/>
              </a:rPr>
              <a:t>RACHEL DRAYTON</a:t>
            </a:r>
            <a:endParaRPr sz="5100" b="1" dirty="0">
              <a:solidFill>
                <a:schemeClr val="bg1"/>
              </a:solidFill>
              <a:latin typeface="Arial Nova Light" panose="020B0304020202020204" pitchFamily="34" charset="0"/>
            </a:endParaRPr>
          </a:p>
        </p:txBody>
      </p:sp>
      <p:sp>
        <p:nvSpPr>
          <p:cNvPr id="67" name="Google Shape;67;p2"/>
          <p:cNvSpPr txBox="1"/>
          <p:nvPr/>
        </p:nvSpPr>
        <p:spPr>
          <a:xfrm>
            <a:off x="7410862" y="2565981"/>
            <a:ext cx="4517700" cy="2469008"/>
          </a:xfrm>
          <a:prstGeom prst="rect">
            <a:avLst/>
          </a:prstGeom>
          <a:noFill/>
          <a:ln w="19050">
            <a:solidFill>
              <a:schemeClr val="tx1"/>
            </a:solidFill>
          </a:ln>
        </p:spPr>
        <p:txBody>
          <a:bodyPr spcFirstLastPara="1" wrap="square" lIns="91425" tIns="91425" rIns="91425" bIns="91425" anchor="t" anchorCtr="0">
            <a:noAutofit/>
          </a:bodyPr>
          <a:lstStyle/>
          <a:p>
            <a:pPr marL="457200" lvl="0" indent="-406400" algn="l" rtl="0">
              <a:spcBef>
                <a:spcPts val="0"/>
              </a:spcBef>
              <a:spcAft>
                <a:spcPts val="0"/>
              </a:spcAft>
              <a:buSzPts val="2800"/>
              <a:buAutoNum type="arabicPeriod"/>
            </a:pPr>
            <a:r>
              <a:rPr lang="en-US" sz="2800" b="1" dirty="0">
                <a:latin typeface="Arial Nova Light" panose="020F0502020204030204" pitchFamily="34" charset="0"/>
              </a:rPr>
              <a:t>T</a:t>
            </a:r>
            <a:r>
              <a:rPr lang="en-US" sz="2800" dirty="0">
                <a:latin typeface="Arial Nova Light" panose="020F0502020204030204" pitchFamily="34" charset="0"/>
              </a:rPr>
              <a:t>HE BRIEF</a:t>
            </a:r>
            <a:endParaRPr sz="2800" dirty="0">
              <a:latin typeface="Arial Nova Light" panose="020F0502020204030204" pitchFamily="34" charset="0"/>
            </a:endParaRPr>
          </a:p>
          <a:p>
            <a:pPr marL="457200" lvl="0" indent="-406400" algn="l" rtl="0">
              <a:spcBef>
                <a:spcPts val="0"/>
              </a:spcBef>
              <a:spcAft>
                <a:spcPts val="0"/>
              </a:spcAft>
              <a:buSzPts val="2800"/>
              <a:buAutoNum type="arabicPeriod"/>
            </a:pPr>
            <a:r>
              <a:rPr lang="en-US" sz="2800" b="1" dirty="0">
                <a:latin typeface="Arial Nova Light" panose="020F0502020204030204" pitchFamily="34" charset="0"/>
              </a:rPr>
              <a:t>D</a:t>
            </a:r>
            <a:r>
              <a:rPr lang="en-US" sz="2800" dirty="0">
                <a:latin typeface="Arial Nova Light" panose="020F0502020204030204" pitchFamily="34" charset="0"/>
              </a:rPr>
              <a:t>ATA INSIGHTS</a:t>
            </a:r>
            <a:endParaRPr sz="2800" dirty="0">
              <a:latin typeface="Arial Nova Light" panose="020F0502020204030204" pitchFamily="34" charset="0"/>
            </a:endParaRPr>
          </a:p>
          <a:p>
            <a:pPr marL="457200" lvl="0" indent="-406400" algn="l" rtl="0">
              <a:spcBef>
                <a:spcPts val="0"/>
              </a:spcBef>
              <a:spcAft>
                <a:spcPts val="0"/>
              </a:spcAft>
              <a:buSzPts val="2800"/>
              <a:buAutoNum type="arabicPeriod"/>
            </a:pPr>
            <a:r>
              <a:rPr lang="en-US" sz="2800" b="1" dirty="0">
                <a:latin typeface="Arial Nova Light" panose="020F0502020204030204" pitchFamily="34" charset="0"/>
              </a:rPr>
              <a:t>A</a:t>
            </a:r>
            <a:r>
              <a:rPr lang="en-US" sz="2800" dirty="0">
                <a:latin typeface="Arial Nova Light" panose="020F0502020204030204" pitchFamily="34" charset="0"/>
              </a:rPr>
              <a:t>PP DEVELOPMENT</a:t>
            </a:r>
            <a:endParaRPr sz="2800" dirty="0">
              <a:latin typeface="Arial Nova Light" panose="020F0502020204030204" pitchFamily="34" charset="0"/>
            </a:endParaRPr>
          </a:p>
          <a:p>
            <a:pPr marL="457200" lvl="0" indent="-406400" algn="l" rtl="0">
              <a:spcBef>
                <a:spcPts val="0"/>
              </a:spcBef>
              <a:spcAft>
                <a:spcPts val="0"/>
              </a:spcAft>
              <a:buSzPts val="2800"/>
              <a:buAutoNum type="arabicPeriod"/>
            </a:pPr>
            <a:r>
              <a:rPr lang="en-US" sz="2800" b="1" dirty="0">
                <a:latin typeface="Arial Nova Light" panose="020F0502020204030204" pitchFamily="34" charset="0"/>
              </a:rPr>
              <a:t>A</a:t>
            </a:r>
            <a:r>
              <a:rPr lang="en-US" sz="2800" dirty="0">
                <a:latin typeface="Arial Nova Light" panose="020F0502020204030204" pitchFamily="34" charset="0"/>
              </a:rPr>
              <a:t>NALYSIS &amp; RESULTS </a:t>
            </a:r>
            <a:endParaRPr sz="2800" dirty="0">
              <a:latin typeface="Arial Nova Light" panose="020F0502020204030204" pitchFamily="34" charset="0"/>
            </a:endParaRPr>
          </a:p>
          <a:p>
            <a:pPr marL="457200" lvl="0" indent="-406400" algn="l" rtl="0">
              <a:spcBef>
                <a:spcPts val="0"/>
              </a:spcBef>
              <a:spcAft>
                <a:spcPts val="0"/>
              </a:spcAft>
              <a:buSzPts val="2800"/>
              <a:buAutoNum type="arabicPeriod"/>
            </a:pPr>
            <a:r>
              <a:rPr lang="en-US" sz="2800" b="1" dirty="0">
                <a:latin typeface="Arial Nova Light" panose="020F0502020204030204" pitchFamily="34" charset="0"/>
              </a:rPr>
              <a:t>R</a:t>
            </a:r>
            <a:r>
              <a:rPr lang="en-US" sz="2800" dirty="0">
                <a:latin typeface="Arial Nova Light" panose="020F0502020204030204" pitchFamily="34" charset="0"/>
              </a:rPr>
              <a:t>ECOMMENDATIONS </a:t>
            </a:r>
            <a:endParaRPr sz="2800" dirty="0">
              <a:latin typeface="Arial Nova Light"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descr="Girl in classroom wearing backpack watching classmates"/>
          <p:cNvPicPr preferRelativeResize="0">
            <a:picLocks noGrp="1"/>
          </p:cNvPicPr>
          <p:nvPr>
            <p:ph type="pic" idx="2"/>
          </p:nvPr>
        </p:nvPicPr>
        <p:blipFill rotWithShape="1">
          <a:blip r:embed="rId3">
            <a:alphaModFix/>
          </a:blip>
          <a:srcRect l="15024" r="15023"/>
          <a:stretch/>
        </p:blipFill>
        <p:spPr>
          <a:xfrm>
            <a:off x="5011738" y="0"/>
            <a:ext cx="7196930" cy="6867376"/>
          </a:xfrm>
          <a:prstGeom prst="rect">
            <a:avLst/>
          </a:prstGeom>
          <a:noFill/>
          <a:ln>
            <a:noFill/>
          </a:ln>
        </p:spPr>
      </p:pic>
      <p:pic>
        <p:nvPicPr>
          <p:cNvPr id="73" name="Google Shape;73;p3"/>
          <p:cNvPicPr preferRelativeResize="0"/>
          <p:nvPr/>
        </p:nvPicPr>
        <p:blipFill>
          <a:blip r:embed="rId4">
            <a:alphaModFix/>
          </a:blip>
          <a:stretch>
            <a:fillRect/>
          </a:stretch>
        </p:blipFill>
        <p:spPr>
          <a:xfrm>
            <a:off x="786800" y="874387"/>
            <a:ext cx="4935300" cy="510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body" idx="1"/>
          </p:nvPr>
        </p:nvSpPr>
        <p:spPr>
          <a:xfrm>
            <a:off x="7170846" y="3058552"/>
            <a:ext cx="4773168" cy="213524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accent4"/>
              </a:buClr>
              <a:buSzPts val="1100"/>
              <a:buFont typeface="Noto Sans Symbols"/>
              <a:buChar char="▪"/>
            </a:pPr>
            <a:endParaRPr sz="700">
              <a:solidFill>
                <a:schemeClr val="accent4"/>
              </a:solidFill>
              <a:latin typeface="Arial"/>
              <a:ea typeface="Arial"/>
              <a:cs typeface="Arial"/>
              <a:sym typeface="Arial"/>
            </a:endParaRPr>
          </a:p>
          <a:p>
            <a:pPr marL="857250" lvl="1" indent="0" algn="l" rtl="0">
              <a:lnSpc>
                <a:spcPct val="90000"/>
              </a:lnSpc>
              <a:spcBef>
                <a:spcPts val="500"/>
              </a:spcBef>
              <a:spcAft>
                <a:spcPts val="0"/>
              </a:spcAft>
              <a:buClr>
                <a:schemeClr val="dk1"/>
              </a:buClr>
              <a:buSzPts val="2700"/>
              <a:buFont typeface="Noto Sans Symbols"/>
              <a:buNone/>
            </a:pPr>
            <a:endParaRPr sz="2700" cap="none"/>
          </a:p>
          <a:p>
            <a:pPr marL="171450" lvl="0" indent="-101600" algn="l" rtl="0">
              <a:lnSpc>
                <a:spcPct val="90000"/>
              </a:lnSpc>
              <a:spcBef>
                <a:spcPts val="1000"/>
              </a:spcBef>
              <a:spcAft>
                <a:spcPts val="0"/>
              </a:spcAft>
              <a:buClr>
                <a:schemeClr val="accent4"/>
              </a:buClr>
              <a:buSzPts val="1100"/>
              <a:buFont typeface="Arial"/>
              <a:buNone/>
            </a:pPr>
            <a:endParaRPr sz="1100" cap="none"/>
          </a:p>
        </p:txBody>
      </p:sp>
      <p:pic>
        <p:nvPicPr>
          <p:cNvPr id="80" name="Google Shape;80;p5"/>
          <p:cNvPicPr preferRelativeResize="0"/>
          <p:nvPr/>
        </p:nvPicPr>
        <p:blipFill rotWithShape="1">
          <a:blip r:embed="rId3">
            <a:alphaModFix amt="36000"/>
          </a:blip>
          <a:srcRect/>
          <a:stretch/>
        </p:blipFill>
        <p:spPr>
          <a:xfrm>
            <a:off x="0" y="1252871"/>
            <a:ext cx="12192000" cy="4700588"/>
          </a:xfrm>
          <a:prstGeom prst="rect">
            <a:avLst/>
          </a:prstGeom>
          <a:noFill/>
          <a:ln>
            <a:noFill/>
          </a:ln>
        </p:spPr>
      </p:pic>
      <p:sp>
        <p:nvSpPr>
          <p:cNvPr id="81" name="Google Shape;81;p5"/>
          <p:cNvSpPr txBox="1">
            <a:spLocks noGrp="1"/>
          </p:cNvSpPr>
          <p:nvPr>
            <p:ph type="title"/>
          </p:nvPr>
        </p:nvSpPr>
        <p:spPr>
          <a:xfrm>
            <a:off x="680650" y="425975"/>
            <a:ext cx="10847321" cy="4552500"/>
          </a:xfrm>
          <a:prstGeom prst="rect">
            <a:avLst/>
          </a:prstGeom>
          <a:solidFill>
            <a:srgbClr val="32A78D"/>
          </a:solidFill>
          <a:ln>
            <a:noFill/>
          </a:ln>
          <a:effectLst>
            <a:outerShdw blurRad="63500" sx="102000" sy="102000" algn="ctr" rotWithShape="0">
              <a:prstClr val="black">
                <a:alpha val="40000"/>
              </a:prstClr>
            </a:outerShdw>
          </a:effectLst>
          <a:scene3d>
            <a:camera prst="orthographicFront"/>
            <a:lightRig rig="threePt" dir="t"/>
          </a:scene3d>
          <a:sp3d>
            <a:bevelT/>
          </a:sp3d>
        </p:spPr>
        <p:txBody>
          <a:bodyPr spcFirstLastPara="1" wrap="square" lIns="557775" tIns="530350" rIns="91425" bIns="45700" anchor="t" anchorCtr="0">
            <a:noAutofit/>
          </a:bodyPr>
          <a:lstStyle/>
          <a:p>
            <a:pPr marL="0" lvl="0" indent="0" algn="l" rtl="0">
              <a:lnSpc>
                <a:spcPct val="90000"/>
              </a:lnSpc>
              <a:spcBef>
                <a:spcPts val="1000"/>
              </a:spcBef>
              <a:spcAft>
                <a:spcPts val="0"/>
              </a:spcAft>
              <a:buSzPts val="1800"/>
              <a:buFont typeface="Arial"/>
              <a:buNone/>
            </a:pPr>
            <a:r>
              <a:rPr lang="en-US" sz="5100" b="1" dirty="0">
                <a:solidFill>
                  <a:schemeClr val="lt1"/>
                </a:solidFill>
              </a:rPr>
              <a:t>NAPLAN DATA SET</a:t>
            </a:r>
            <a:endParaRPr sz="5100" b="1" dirty="0">
              <a:solidFill>
                <a:schemeClr val="lt1"/>
              </a:solidFill>
            </a:endParaRPr>
          </a:p>
          <a:p>
            <a:pPr marL="0" lvl="0" indent="0" algn="l" rtl="0">
              <a:lnSpc>
                <a:spcPct val="90000"/>
              </a:lnSpc>
              <a:spcBef>
                <a:spcPts val="1000"/>
              </a:spcBef>
              <a:spcAft>
                <a:spcPts val="0"/>
              </a:spcAft>
              <a:buSzPts val="1800"/>
              <a:buFont typeface="Arial"/>
              <a:buNone/>
            </a:pPr>
            <a:r>
              <a:rPr lang="en-US" sz="2000" b="1" dirty="0">
                <a:solidFill>
                  <a:schemeClr val="lt1"/>
                </a:solidFill>
              </a:rPr>
              <a:t>By State</a:t>
            </a:r>
            <a:endParaRPr sz="2000" b="1" dirty="0">
              <a:solidFill>
                <a:schemeClr val="lt1"/>
              </a:solidFill>
            </a:endParaRPr>
          </a:p>
          <a:p>
            <a:pPr marL="0" lvl="0" indent="0" algn="l" rtl="0">
              <a:lnSpc>
                <a:spcPct val="90000"/>
              </a:lnSpc>
              <a:spcBef>
                <a:spcPts val="1000"/>
              </a:spcBef>
              <a:spcAft>
                <a:spcPts val="0"/>
              </a:spcAft>
              <a:buSzPts val="1800"/>
              <a:buFont typeface="Arial"/>
              <a:buNone/>
            </a:pPr>
            <a:r>
              <a:rPr lang="en-US" sz="2000" b="1" dirty="0">
                <a:solidFill>
                  <a:schemeClr val="lt1"/>
                </a:solidFill>
              </a:rPr>
              <a:t>By Year Level</a:t>
            </a:r>
            <a:endParaRPr sz="2000" b="1" dirty="0">
              <a:solidFill>
                <a:schemeClr val="lt1"/>
              </a:solidFill>
            </a:endParaRPr>
          </a:p>
          <a:p>
            <a:pPr marL="0" lvl="0" indent="0" algn="l" rtl="0">
              <a:lnSpc>
                <a:spcPct val="90000"/>
              </a:lnSpc>
              <a:spcBef>
                <a:spcPts val="1000"/>
              </a:spcBef>
              <a:spcAft>
                <a:spcPts val="0"/>
              </a:spcAft>
              <a:buSzPts val="1800"/>
              <a:buFont typeface="Arial"/>
              <a:buNone/>
            </a:pPr>
            <a:r>
              <a:rPr lang="en-US" sz="2000" b="1" dirty="0">
                <a:solidFill>
                  <a:schemeClr val="lt1"/>
                </a:solidFill>
              </a:rPr>
              <a:t>By Calendar Year </a:t>
            </a:r>
            <a:endParaRPr sz="2000" b="1" dirty="0">
              <a:solidFill>
                <a:schemeClr val="lt1"/>
              </a:solidFill>
            </a:endParaRPr>
          </a:p>
          <a:p>
            <a:pPr marL="0" lvl="0" indent="0" algn="l" rtl="0">
              <a:lnSpc>
                <a:spcPct val="90000"/>
              </a:lnSpc>
              <a:spcBef>
                <a:spcPts val="1000"/>
              </a:spcBef>
              <a:spcAft>
                <a:spcPts val="0"/>
              </a:spcAft>
              <a:buSzPts val="1800"/>
              <a:buFont typeface="Arial"/>
              <a:buNone/>
            </a:pPr>
            <a:r>
              <a:rPr lang="en-US" sz="2000" b="1" dirty="0">
                <a:solidFill>
                  <a:schemeClr val="lt1"/>
                </a:solidFill>
              </a:rPr>
              <a:t>By Domain - e.g., Reading, Writing, Grammar, Punctuation and Spelling, Numeracy  </a:t>
            </a:r>
            <a:endParaRPr sz="2000" b="1" dirty="0">
              <a:solidFill>
                <a:schemeClr val="lt1"/>
              </a:solidFill>
            </a:endParaRPr>
          </a:p>
          <a:p>
            <a:pPr marL="0" lvl="0" indent="0" algn="l" rtl="0">
              <a:lnSpc>
                <a:spcPct val="90000"/>
              </a:lnSpc>
              <a:spcBef>
                <a:spcPts val="1000"/>
              </a:spcBef>
              <a:spcAft>
                <a:spcPts val="0"/>
              </a:spcAft>
              <a:buSzPts val="1800"/>
              <a:buFont typeface="Arial"/>
              <a:buNone/>
            </a:pPr>
            <a:r>
              <a:rPr lang="en-US" sz="2000" b="1" dirty="0">
                <a:solidFill>
                  <a:schemeClr val="lt1"/>
                </a:solidFill>
              </a:rPr>
              <a:t>By Subgroup - e.g., Gender, Indigenous, Parental Education, language</a:t>
            </a:r>
            <a:endParaRPr sz="2000" b="1" dirty="0">
              <a:solidFill>
                <a:schemeClr val="lt1"/>
              </a:solidFill>
            </a:endParaRPr>
          </a:p>
          <a:p>
            <a:pPr marL="0" lvl="0" indent="0" algn="l" rtl="0">
              <a:lnSpc>
                <a:spcPct val="90000"/>
              </a:lnSpc>
              <a:spcBef>
                <a:spcPts val="1000"/>
              </a:spcBef>
              <a:spcAft>
                <a:spcPts val="0"/>
              </a:spcAft>
              <a:buSzPts val="1800"/>
              <a:buFont typeface="Arial"/>
              <a:buNone/>
            </a:pPr>
            <a:r>
              <a:rPr lang="en-US" sz="2000" b="1" dirty="0">
                <a:solidFill>
                  <a:schemeClr val="lt1"/>
                </a:solidFill>
              </a:rPr>
              <a:t>NMS - National Minimum Standard </a:t>
            </a:r>
            <a:endParaRPr sz="2000" b="1" dirty="0">
              <a:solidFill>
                <a:schemeClr val="lt1"/>
              </a:solidFill>
            </a:endParaRPr>
          </a:p>
          <a:p>
            <a:pPr marL="0" lvl="0" indent="0" algn="l" rtl="0">
              <a:lnSpc>
                <a:spcPct val="90000"/>
              </a:lnSpc>
              <a:spcBef>
                <a:spcPts val="1000"/>
              </a:spcBef>
              <a:spcAft>
                <a:spcPts val="0"/>
              </a:spcAft>
              <a:buSzPts val="1800"/>
              <a:buFont typeface="Arial"/>
              <a:buNone/>
            </a:pPr>
            <a:endParaRPr sz="23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g25fb23113b2_0_6"/>
          <p:cNvPicPr preferRelativeResize="0"/>
          <p:nvPr/>
        </p:nvPicPr>
        <p:blipFill>
          <a:blip r:embed="rId3">
            <a:alphaModFix amt="50000"/>
          </a:blip>
          <a:stretch>
            <a:fillRect/>
          </a:stretch>
        </p:blipFill>
        <p:spPr>
          <a:xfrm>
            <a:off x="0" y="1164300"/>
            <a:ext cx="12192000" cy="4387424"/>
          </a:xfrm>
          <a:prstGeom prst="rect">
            <a:avLst/>
          </a:prstGeom>
          <a:noFill/>
          <a:ln>
            <a:noFill/>
          </a:ln>
        </p:spPr>
      </p:pic>
      <p:sp>
        <p:nvSpPr>
          <p:cNvPr id="88" name="Google Shape;88;g25fb23113b2_0_6"/>
          <p:cNvSpPr txBox="1"/>
          <p:nvPr/>
        </p:nvSpPr>
        <p:spPr>
          <a:xfrm>
            <a:off x="301150" y="5892475"/>
            <a:ext cx="11388900" cy="4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dk1"/>
                </a:solidFill>
              </a:rPr>
              <a:t>NOTE: 2020 NAPLAN WAS CANCELLED DUE TO COVID</a:t>
            </a:r>
            <a:endParaRPr sz="1000">
              <a:solidFill>
                <a:schemeClr val="dk1"/>
              </a:solidFill>
            </a:endParaRPr>
          </a:p>
        </p:txBody>
      </p:sp>
      <p:sp>
        <p:nvSpPr>
          <p:cNvPr id="89" name="Google Shape;89;g25fb23113b2_0_6"/>
          <p:cNvSpPr txBox="1"/>
          <p:nvPr/>
        </p:nvSpPr>
        <p:spPr>
          <a:xfrm>
            <a:off x="599625" y="690249"/>
            <a:ext cx="8968918" cy="4230093"/>
          </a:xfrm>
          <a:prstGeom prst="rect">
            <a:avLst/>
          </a:prstGeom>
          <a:solidFill>
            <a:srgbClr val="32A78D"/>
          </a:solidFill>
          <a:ln>
            <a:noFill/>
          </a:ln>
          <a:scene3d>
            <a:camera prst="orthographicFront"/>
            <a:lightRig rig="threePt" dir="t"/>
          </a:scene3d>
          <a:sp3d>
            <a:bevelT/>
          </a:sp3d>
        </p:spPr>
        <p:txBody>
          <a:bodyPr spcFirstLastPara="1" wrap="square" lIns="91425" tIns="91425" rIns="91425" bIns="91425" anchor="t" anchorCtr="0">
            <a:noAutofit/>
          </a:bodyPr>
          <a:lstStyle/>
          <a:p>
            <a:pPr marL="0" lvl="0" indent="0" algn="l" rtl="0">
              <a:spcBef>
                <a:spcPts val="0"/>
              </a:spcBef>
              <a:spcAft>
                <a:spcPts val="0"/>
              </a:spcAft>
              <a:buNone/>
            </a:pPr>
            <a:r>
              <a:rPr lang="en-US" sz="2900" dirty="0">
                <a:solidFill>
                  <a:schemeClr val="bg1"/>
                </a:solidFill>
              </a:rPr>
              <a:t>DATA PROCESSING</a:t>
            </a:r>
            <a:endParaRPr sz="2900" dirty="0">
              <a:solidFill>
                <a:schemeClr val="bg1"/>
              </a:solidFill>
            </a:endParaRPr>
          </a:p>
          <a:p>
            <a:pPr marL="0" lvl="0" indent="0" algn="l" rtl="0">
              <a:spcBef>
                <a:spcPts val="0"/>
              </a:spcBef>
              <a:spcAft>
                <a:spcPts val="0"/>
              </a:spcAft>
              <a:buNone/>
            </a:pPr>
            <a:endParaRPr sz="3600" dirty="0">
              <a:solidFill>
                <a:schemeClr val="bg1"/>
              </a:solidFill>
            </a:endParaRPr>
          </a:p>
          <a:p>
            <a:pPr marL="457200" lvl="0" indent="-355600" algn="l" rtl="0">
              <a:lnSpc>
                <a:spcPct val="150000"/>
              </a:lnSpc>
              <a:spcBef>
                <a:spcPts val="0"/>
              </a:spcBef>
              <a:spcAft>
                <a:spcPts val="0"/>
              </a:spcAft>
              <a:buSzPts val="2000"/>
              <a:buChar char="●"/>
            </a:pPr>
            <a:r>
              <a:rPr lang="en-US" sz="2800" dirty="0">
                <a:solidFill>
                  <a:schemeClr val="bg1"/>
                </a:solidFill>
              </a:rPr>
              <a:t>Cleaned data removed duplicated information</a:t>
            </a:r>
            <a:endParaRPr sz="2800" dirty="0">
              <a:solidFill>
                <a:schemeClr val="bg1"/>
              </a:solidFill>
            </a:endParaRPr>
          </a:p>
          <a:p>
            <a:pPr marL="457200" lvl="0" indent="-355600" algn="l" rtl="0">
              <a:lnSpc>
                <a:spcPct val="150000"/>
              </a:lnSpc>
              <a:spcBef>
                <a:spcPts val="0"/>
              </a:spcBef>
              <a:spcAft>
                <a:spcPts val="0"/>
              </a:spcAft>
              <a:buSzPts val="2000"/>
              <a:buChar char="●"/>
            </a:pPr>
            <a:r>
              <a:rPr lang="en-US" sz="2800" dirty="0">
                <a:solidFill>
                  <a:schemeClr val="bg1"/>
                </a:solidFill>
              </a:rPr>
              <a:t>Created an SQL Database - API Call for APP </a:t>
            </a:r>
            <a:endParaRPr sz="2800" dirty="0">
              <a:solidFill>
                <a:schemeClr val="bg1"/>
              </a:solidFill>
            </a:endParaRPr>
          </a:p>
          <a:p>
            <a:pPr marL="457200" lvl="0" indent="-355600" algn="l" rtl="0">
              <a:lnSpc>
                <a:spcPct val="150000"/>
              </a:lnSpc>
              <a:spcBef>
                <a:spcPts val="0"/>
              </a:spcBef>
              <a:spcAft>
                <a:spcPts val="0"/>
              </a:spcAft>
              <a:buSzPts val="2000"/>
              <a:buChar char="●"/>
            </a:pPr>
            <a:r>
              <a:rPr lang="en-US" sz="2800" dirty="0">
                <a:solidFill>
                  <a:schemeClr val="bg1"/>
                </a:solidFill>
              </a:rPr>
              <a:t>Visualized trends - informed data exploration</a:t>
            </a:r>
            <a:endParaRPr sz="2800" dirty="0">
              <a:solidFill>
                <a:schemeClr val="bg1"/>
              </a:solidFill>
            </a:endParaRPr>
          </a:p>
          <a:p>
            <a:pPr marL="457200" lvl="0" indent="-355600" algn="l" rtl="0">
              <a:lnSpc>
                <a:spcPct val="150000"/>
              </a:lnSpc>
              <a:spcBef>
                <a:spcPts val="0"/>
              </a:spcBef>
              <a:spcAft>
                <a:spcPts val="0"/>
              </a:spcAft>
              <a:buSzPts val="2000"/>
              <a:buChar char="●"/>
            </a:pPr>
            <a:r>
              <a:rPr lang="en-US" sz="2800" dirty="0">
                <a:solidFill>
                  <a:schemeClr val="bg1"/>
                </a:solidFill>
              </a:rPr>
              <a:t>Machine Learning model: Unsupervised learning </a:t>
            </a:r>
            <a:endParaRPr sz="28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g25fe025d495_0_10"/>
          <p:cNvPicPr preferRelativeResize="0"/>
          <p:nvPr/>
        </p:nvPicPr>
        <p:blipFill>
          <a:blip r:embed="rId3">
            <a:alphaModFix amt="50000"/>
          </a:blip>
          <a:stretch>
            <a:fillRect/>
          </a:stretch>
        </p:blipFill>
        <p:spPr>
          <a:xfrm>
            <a:off x="0" y="0"/>
            <a:ext cx="12192000" cy="6858001"/>
          </a:xfrm>
          <a:prstGeom prst="rect">
            <a:avLst/>
          </a:prstGeom>
          <a:noFill/>
          <a:ln>
            <a:noFill/>
          </a:ln>
        </p:spPr>
      </p:pic>
      <p:grpSp>
        <p:nvGrpSpPr>
          <p:cNvPr id="96" name="Google Shape;96;g25fe025d495_0_10"/>
          <p:cNvGrpSpPr/>
          <p:nvPr/>
        </p:nvGrpSpPr>
        <p:grpSpPr>
          <a:xfrm>
            <a:off x="173489" y="193768"/>
            <a:ext cx="6306038" cy="3487615"/>
            <a:chOff x="263050" y="308000"/>
            <a:chExt cx="6294300" cy="3631500"/>
          </a:xfrm>
        </p:grpSpPr>
        <p:sp>
          <p:nvSpPr>
            <p:cNvPr id="97" name="Google Shape;97;g25fe025d495_0_10"/>
            <p:cNvSpPr txBox="1"/>
            <p:nvPr/>
          </p:nvSpPr>
          <p:spPr>
            <a:xfrm>
              <a:off x="263050" y="308000"/>
              <a:ext cx="6294300" cy="3631500"/>
            </a:xfrm>
            <a:prstGeom prst="rect">
              <a:avLst/>
            </a:prstGeom>
            <a:solidFill>
              <a:srgbClr val="32A78D"/>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2000" dirty="0"/>
            </a:p>
          </p:txBody>
        </p:sp>
        <p:pic>
          <p:nvPicPr>
            <p:cNvPr id="98" name="Google Shape;98;g25fe025d495_0_10"/>
            <p:cNvPicPr preferRelativeResize="0"/>
            <p:nvPr/>
          </p:nvPicPr>
          <p:blipFill>
            <a:blip r:embed="rId4">
              <a:alphaModFix/>
            </a:blip>
            <a:stretch>
              <a:fillRect/>
            </a:stretch>
          </p:blipFill>
          <p:spPr>
            <a:xfrm>
              <a:off x="672625" y="545500"/>
              <a:ext cx="5300100" cy="3156500"/>
            </a:xfrm>
            <a:prstGeom prst="rect">
              <a:avLst/>
            </a:prstGeom>
            <a:noFill/>
            <a:ln>
              <a:noFill/>
            </a:ln>
          </p:spPr>
        </p:pic>
      </p:grpSp>
      <p:sp>
        <p:nvSpPr>
          <p:cNvPr id="99" name="Google Shape;99;g25fe025d495_0_10"/>
          <p:cNvSpPr txBox="1"/>
          <p:nvPr/>
        </p:nvSpPr>
        <p:spPr>
          <a:xfrm>
            <a:off x="6135879" y="2956368"/>
            <a:ext cx="6031926" cy="3707864"/>
          </a:xfrm>
          <a:prstGeom prst="rect">
            <a:avLst/>
          </a:prstGeom>
          <a:solidFill>
            <a:srgbClr val="32A78D"/>
          </a:solidFill>
          <a:ln>
            <a:noFill/>
          </a:ln>
          <a:effectLst>
            <a:softEdge rad="12700"/>
          </a:effectLst>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2000"/>
          </a:p>
        </p:txBody>
      </p:sp>
      <p:pic>
        <p:nvPicPr>
          <p:cNvPr id="100" name="Google Shape;100;g25fe025d495_0_10"/>
          <p:cNvPicPr preferRelativeResize="0"/>
          <p:nvPr/>
        </p:nvPicPr>
        <p:blipFill>
          <a:blip r:embed="rId5">
            <a:alphaModFix/>
          </a:blip>
          <a:stretch>
            <a:fillRect/>
          </a:stretch>
        </p:blipFill>
        <p:spPr>
          <a:xfrm>
            <a:off x="6320266" y="3110175"/>
            <a:ext cx="5709425" cy="3400250"/>
          </a:xfrm>
          <a:prstGeom prst="rect">
            <a:avLst/>
          </a:prstGeom>
          <a:noFill/>
          <a:ln>
            <a:noFill/>
          </a:ln>
        </p:spPr>
      </p:pic>
      <p:sp>
        <p:nvSpPr>
          <p:cNvPr id="3" name="Google Shape;97;g25fe025d495_0_10">
            <a:extLst>
              <a:ext uri="{FF2B5EF4-FFF2-40B4-BE49-F238E27FC236}">
                <a16:creationId xmlns:a16="http://schemas.microsoft.com/office/drawing/2014/main" id="{23DCAD9D-725F-354B-9548-6141D3C613B0}"/>
              </a:ext>
            </a:extLst>
          </p:cNvPr>
          <p:cNvSpPr txBox="1"/>
          <p:nvPr/>
        </p:nvSpPr>
        <p:spPr>
          <a:xfrm>
            <a:off x="7302137" y="347575"/>
            <a:ext cx="4306035" cy="2020579"/>
          </a:xfrm>
          <a:prstGeom prst="rect">
            <a:avLst/>
          </a:prstGeom>
          <a:solidFill>
            <a:srgbClr val="32A78D"/>
          </a:solidFill>
          <a:ln>
            <a:solidFill>
              <a:schemeClr val="tx1"/>
            </a:solidFill>
          </a:ln>
          <a:scene3d>
            <a:camera prst="orthographicFront"/>
            <a:lightRig rig="threePt" dir="t"/>
          </a:scene3d>
          <a:sp3d>
            <a:bevelT/>
          </a:sp3d>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b="1" dirty="0"/>
              <a:t>ANALYSIS </a:t>
            </a:r>
          </a:p>
          <a:p>
            <a:pPr marL="0" lvl="0" indent="0" algn="l" rtl="0">
              <a:lnSpc>
                <a:spcPct val="150000"/>
              </a:lnSpc>
              <a:spcBef>
                <a:spcPts val="0"/>
              </a:spcBef>
              <a:spcAft>
                <a:spcPts val="0"/>
              </a:spcAft>
              <a:buNone/>
            </a:pPr>
            <a:r>
              <a:rPr lang="en-US" sz="3600" dirty="0">
                <a:solidFill>
                  <a:srgbClr val="FF0000"/>
                </a:solidFill>
                <a:sym typeface="Webdings" panose="05030102010509060703" pitchFamily="18" charset="2"/>
              </a:rPr>
              <a:t></a:t>
            </a:r>
            <a:r>
              <a:rPr lang="en-US" sz="2400" dirty="0"/>
              <a:t>6% drop in participation </a:t>
            </a: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g25fb23113b2_1_25"/>
          <p:cNvPicPr preferRelativeResize="0"/>
          <p:nvPr/>
        </p:nvPicPr>
        <p:blipFill>
          <a:blip r:embed="rId3">
            <a:alphaModFix amt="50000"/>
          </a:blip>
          <a:stretch>
            <a:fillRect/>
          </a:stretch>
        </p:blipFill>
        <p:spPr>
          <a:xfrm>
            <a:off x="0" y="816429"/>
            <a:ext cx="12192000" cy="5181600"/>
          </a:xfrm>
          <a:prstGeom prst="rect">
            <a:avLst/>
          </a:prstGeom>
          <a:noFill/>
          <a:ln>
            <a:noFill/>
          </a:ln>
        </p:spPr>
      </p:pic>
      <p:sp>
        <p:nvSpPr>
          <p:cNvPr id="107" name="Google Shape;107;g25fb23113b2_1_25"/>
          <p:cNvSpPr txBox="1"/>
          <p:nvPr/>
        </p:nvSpPr>
        <p:spPr>
          <a:xfrm>
            <a:off x="334104" y="304799"/>
            <a:ext cx="4172581" cy="5497287"/>
          </a:xfrm>
          <a:prstGeom prst="rect">
            <a:avLst/>
          </a:prstGeom>
          <a:solidFill>
            <a:srgbClr val="32A78D"/>
          </a:solidFill>
          <a:ln>
            <a:noFill/>
          </a:ln>
          <a:effectLst>
            <a:outerShdw blurRad="63500" sx="102000" sy="102000" algn="ctr" rotWithShape="0">
              <a:prstClr val="black">
                <a:alpha val="40000"/>
              </a:prstClr>
            </a:outerShdw>
          </a:effectLst>
          <a:scene3d>
            <a:camera prst="orthographicFront"/>
            <a:lightRig rig="threePt" dir="t"/>
          </a:scene3d>
          <a:sp3d>
            <a:bevelT/>
          </a:sp3d>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US" sz="2000" b="1" dirty="0"/>
              <a:t>ANALYSIS </a:t>
            </a:r>
          </a:p>
          <a:p>
            <a:pPr marL="457200" lvl="0" indent="0" algn="l" rtl="0">
              <a:lnSpc>
                <a:spcPct val="150000"/>
              </a:lnSpc>
              <a:spcBef>
                <a:spcPts val="0"/>
              </a:spcBef>
              <a:spcAft>
                <a:spcPts val="0"/>
              </a:spcAft>
              <a:buNone/>
            </a:pPr>
            <a:r>
              <a:rPr lang="en-US" sz="2000" b="1" dirty="0">
                <a:solidFill>
                  <a:srgbClr val="002060"/>
                </a:solidFill>
              </a:rPr>
              <a:t>Year 9 </a:t>
            </a:r>
            <a:r>
              <a:rPr lang="en-US" sz="2000" dirty="0">
                <a:solidFill>
                  <a:srgbClr val="C00000"/>
                </a:solidFill>
              </a:rPr>
              <a:t>significantly lower </a:t>
            </a:r>
            <a:r>
              <a:rPr lang="en-US" sz="2000" dirty="0">
                <a:solidFill>
                  <a:schemeClr val="bg1"/>
                </a:solidFill>
              </a:rPr>
              <a:t>in;</a:t>
            </a:r>
          </a:p>
          <a:p>
            <a:pPr marL="800100" lvl="0" indent="-342900" algn="l" rtl="0">
              <a:lnSpc>
                <a:spcPct val="150000"/>
              </a:lnSpc>
              <a:spcBef>
                <a:spcPts val="0"/>
              </a:spcBef>
              <a:spcAft>
                <a:spcPts val="0"/>
              </a:spcAft>
              <a:buFont typeface="Arial" panose="020B0604020202020204" pitchFamily="34" charset="0"/>
              <a:buChar char="•"/>
            </a:pPr>
            <a:r>
              <a:rPr lang="en-US" sz="2000" dirty="0">
                <a:solidFill>
                  <a:schemeClr val="bg1"/>
                </a:solidFill>
              </a:rPr>
              <a:t>Grammar &amp; punctuation</a:t>
            </a:r>
          </a:p>
          <a:p>
            <a:pPr marL="800100" lvl="0" indent="-342900" algn="l" rtl="0">
              <a:lnSpc>
                <a:spcPct val="150000"/>
              </a:lnSpc>
              <a:spcBef>
                <a:spcPts val="0"/>
              </a:spcBef>
              <a:spcAft>
                <a:spcPts val="0"/>
              </a:spcAft>
              <a:buFont typeface="Arial" panose="020B0604020202020204" pitchFamily="34" charset="0"/>
              <a:buChar char="•"/>
            </a:pPr>
            <a:r>
              <a:rPr lang="en-US" sz="2000" dirty="0">
                <a:solidFill>
                  <a:schemeClr val="bg1"/>
                </a:solidFill>
              </a:rPr>
              <a:t>Reading</a:t>
            </a:r>
          </a:p>
          <a:p>
            <a:pPr marL="800100" lvl="0" indent="-342900" algn="l" rtl="0">
              <a:lnSpc>
                <a:spcPct val="150000"/>
              </a:lnSpc>
              <a:spcBef>
                <a:spcPts val="0"/>
              </a:spcBef>
              <a:spcAft>
                <a:spcPts val="0"/>
              </a:spcAft>
              <a:buFont typeface="Arial" panose="020B0604020202020204" pitchFamily="34" charset="0"/>
              <a:buChar char="•"/>
            </a:pPr>
            <a:r>
              <a:rPr lang="en-US" sz="2000" dirty="0">
                <a:solidFill>
                  <a:schemeClr val="bg1"/>
                </a:solidFill>
              </a:rPr>
              <a:t>Spelling </a:t>
            </a:r>
          </a:p>
          <a:p>
            <a:pPr marL="800100" lvl="0" indent="-342900" algn="l" rtl="0">
              <a:lnSpc>
                <a:spcPct val="150000"/>
              </a:lnSpc>
              <a:spcBef>
                <a:spcPts val="0"/>
              </a:spcBef>
              <a:spcAft>
                <a:spcPts val="0"/>
              </a:spcAft>
              <a:buFont typeface="Arial" panose="020B0604020202020204" pitchFamily="34" charset="0"/>
              <a:buChar char="•"/>
            </a:pPr>
            <a:r>
              <a:rPr lang="en-US" sz="2000" dirty="0">
                <a:solidFill>
                  <a:schemeClr val="bg1"/>
                </a:solidFill>
              </a:rPr>
              <a:t>Writing </a:t>
            </a:r>
          </a:p>
          <a:p>
            <a:pPr marL="457200" lvl="0" indent="0" algn="l" rtl="0">
              <a:lnSpc>
                <a:spcPct val="150000"/>
              </a:lnSpc>
              <a:spcBef>
                <a:spcPts val="0"/>
              </a:spcBef>
              <a:spcAft>
                <a:spcPts val="0"/>
              </a:spcAft>
              <a:buNone/>
            </a:pPr>
            <a:r>
              <a:rPr lang="en-US" sz="2000" b="1" dirty="0">
                <a:solidFill>
                  <a:srgbClr val="002060"/>
                </a:solidFill>
              </a:rPr>
              <a:t>Year 7 </a:t>
            </a:r>
            <a:r>
              <a:rPr lang="en-US" sz="2000" dirty="0">
                <a:solidFill>
                  <a:srgbClr val="FFC000"/>
                </a:solidFill>
              </a:rPr>
              <a:t>decline </a:t>
            </a:r>
            <a:r>
              <a:rPr lang="en-US" sz="2000" dirty="0">
                <a:solidFill>
                  <a:schemeClr val="bg1"/>
                </a:solidFill>
              </a:rPr>
              <a:t>in; </a:t>
            </a:r>
          </a:p>
          <a:p>
            <a:pPr marL="800100" lvl="0" indent="-342900" algn="l" rtl="0">
              <a:lnSpc>
                <a:spcPct val="150000"/>
              </a:lnSpc>
              <a:spcBef>
                <a:spcPts val="0"/>
              </a:spcBef>
              <a:spcAft>
                <a:spcPts val="0"/>
              </a:spcAft>
              <a:buFont typeface="Arial" panose="020B0604020202020204" pitchFamily="34" charset="0"/>
              <a:buChar char="•"/>
            </a:pPr>
            <a:r>
              <a:rPr lang="en-US" sz="2000" dirty="0">
                <a:solidFill>
                  <a:schemeClr val="bg1"/>
                </a:solidFill>
              </a:rPr>
              <a:t>Grammar &amp; punctuation</a:t>
            </a:r>
          </a:p>
          <a:p>
            <a:pPr marL="800100" lvl="0" indent="-342900" algn="l" rtl="0">
              <a:lnSpc>
                <a:spcPct val="150000"/>
              </a:lnSpc>
              <a:spcBef>
                <a:spcPts val="0"/>
              </a:spcBef>
              <a:spcAft>
                <a:spcPts val="0"/>
              </a:spcAft>
              <a:buFont typeface="Arial" panose="020B0604020202020204" pitchFamily="34" charset="0"/>
              <a:buChar char="•"/>
            </a:pPr>
            <a:r>
              <a:rPr lang="en-US" sz="2000" dirty="0">
                <a:solidFill>
                  <a:schemeClr val="bg1"/>
                </a:solidFill>
              </a:rPr>
              <a:t>Writing </a:t>
            </a:r>
          </a:p>
          <a:p>
            <a:pPr marL="457200" lvl="0" indent="0" algn="l" rtl="0">
              <a:lnSpc>
                <a:spcPct val="150000"/>
              </a:lnSpc>
              <a:spcBef>
                <a:spcPts val="0"/>
              </a:spcBef>
              <a:spcAft>
                <a:spcPts val="0"/>
              </a:spcAft>
              <a:buNone/>
            </a:pPr>
            <a:r>
              <a:rPr lang="en-US" sz="2000" b="1" dirty="0">
                <a:solidFill>
                  <a:srgbClr val="002060"/>
                </a:solidFill>
              </a:rPr>
              <a:t>Year 3 </a:t>
            </a:r>
            <a:r>
              <a:rPr lang="en-US" sz="2000" dirty="0">
                <a:solidFill>
                  <a:schemeClr val="accent3"/>
                </a:solidFill>
              </a:rPr>
              <a:t>improved</a:t>
            </a:r>
            <a:r>
              <a:rPr lang="en-US" sz="2000" dirty="0">
                <a:solidFill>
                  <a:schemeClr val="bg1"/>
                </a:solidFill>
              </a:rPr>
              <a:t> in; </a:t>
            </a:r>
          </a:p>
          <a:p>
            <a:pPr marL="800100" lvl="0" indent="-342900" algn="l" rtl="0">
              <a:lnSpc>
                <a:spcPct val="150000"/>
              </a:lnSpc>
              <a:spcBef>
                <a:spcPts val="0"/>
              </a:spcBef>
              <a:spcAft>
                <a:spcPts val="0"/>
              </a:spcAft>
              <a:buFont typeface="Arial" panose="020B0604020202020204" pitchFamily="34" charset="0"/>
              <a:buChar char="•"/>
            </a:pPr>
            <a:r>
              <a:rPr lang="en-US" sz="2000" dirty="0">
                <a:solidFill>
                  <a:schemeClr val="bg1"/>
                </a:solidFill>
              </a:rPr>
              <a:t>Writing </a:t>
            </a:r>
            <a:endParaRPr sz="2000" dirty="0">
              <a:solidFill>
                <a:schemeClr val="bg1"/>
              </a:solidFill>
            </a:endParaRPr>
          </a:p>
        </p:txBody>
      </p:sp>
      <p:pic>
        <p:nvPicPr>
          <p:cNvPr id="108" name="Google Shape;108;g25fb23113b2_1_25"/>
          <p:cNvPicPr preferRelativeResize="0"/>
          <p:nvPr/>
        </p:nvPicPr>
        <p:blipFill>
          <a:blip r:embed="rId4">
            <a:alphaModFix/>
          </a:blip>
          <a:stretch>
            <a:fillRect/>
          </a:stretch>
        </p:blipFill>
        <p:spPr>
          <a:xfrm>
            <a:off x="4699276" y="380999"/>
            <a:ext cx="7105193" cy="53448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5fe960cffe_0_0"/>
          <p:cNvSpPr txBox="1"/>
          <p:nvPr/>
        </p:nvSpPr>
        <p:spPr>
          <a:xfrm>
            <a:off x="6164800" y="3162200"/>
            <a:ext cx="55245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1900">
              <a:latin typeface="Libre Franklin"/>
              <a:ea typeface="Libre Franklin"/>
              <a:cs typeface="Libre Franklin"/>
              <a:sym typeface="Libre Franklin"/>
            </a:endParaRPr>
          </a:p>
        </p:txBody>
      </p:sp>
      <p:sp>
        <p:nvSpPr>
          <p:cNvPr id="121" name="Google Shape;121;g25fe960cffe_0_0"/>
          <p:cNvSpPr txBox="1"/>
          <p:nvPr/>
        </p:nvSpPr>
        <p:spPr>
          <a:xfrm>
            <a:off x="1005400" y="3360200"/>
            <a:ext cx="44769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1900">
              <a:latin typeface="Libre Franklin"/>
              <a:ea typeface="Libre Franklin"/>
              <a:cs typeface="Libre Franklin"/>
              <a:sym typeface="Libre Franklin"/>
            </a:endParaRPr>
          </a:p>
        </p:txBody>
      </p:sp>
      <p:sp>
        <p:nvSpPr>
          <p:cNvPr id="122" name="Google Shape;122;g25fe960cffe_0_0"/>
          <p:cNvSpPr txBox="1"/>
          <p:nvPr/>
        </p:nvSpPr>
        <p:spPr>
          <a:xfrm>
            <a:off x="6672800" y="3645967"/>
            <a:ext cx="50163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1900">
              <a:latin typeface="Libre Franklin"/>
              <a:ea typeface="Libre Franklin"/>
              <a:cs typeface="Libre Franklin"/>
              <a:sym typeface="Libre Franklin"/>
            </a:endParaRPr>
          </a:p>
        </p:txBody>
      </p:sp>
      <p:sp>
        <p:nvSpPr>
          <p:cNvPr id="123" name="Google Shape;123;g25fe960cffe_0_0"/>
          <p:cNvSpPr txBox="1"/>
          <p:nvPr/>
        </p:nvSpPr>
        <p:spPr>
          <a:xfrm>
            <a:off x="950633" y="1098800"/>
            <a:ext cx="10046400" cy="615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2400" b="1">
                <a:solidFill>
                  <a:srgbClr val="445469"/>
                </a:solidFill>
                <a:latin typeface="Libre Franklin Medium"/>
                <a:ea typeface="Libre Franklin Medium"/>
                <a:cs typeface="Libre Franklin Medium"/>
                <a:sym typeface="Libre Franklin Medium"/>
              </a:rPr>
              <a:t>Purpose of the app design</a:t>
            </a:r>
            <a:endParaRPr sz="2100">
              <a:latin typeface="Libre Franklin"/>
              <a:ea typeface="Libre Franklin"/>
              <a:cs typeface="Libre Franklin"/>
              <a:sym typeface="Libre Franklin"/>
            </a:endParaRPr>
          </a:p>
        </p:txBody>
      </p:sp>
      <p:sp>
        <p:nvSpPr>
          <p:cNvPr id="124" name="Google Shape;124;g25fe960cffe_0_0"/>
          <p:cNvSpPr txBox="1"/>
          <p:nvPr/>
        </p:nvSpPr>
        <p:spPr>
          <a:xfrm>
            <a:off x="6959400" y="1965133"/>
            <a:ext cx="3935100" cy="5388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endParaRPr sz="1900" b="1">
              <a:latin typeface="Libre Franklin"/>
              <a:ea typeface="Libre Franklin"/>
              <a:cs typeface="Libre Franklin"/>
              <a:sym typeface="Libre Franklin"/>
            </a:endParaRPr>
          </a:p>
        </p:txBody>
      </p:sp>
      <p:sp>
        <p:nvSpPr>
          <p:cNvPr id="125" name="Google Shape;125;g25fe960cffe_0_0"/>
          <p:cNvSpPr/>
          <p:nvPr/>
        </p:nvSpPr>
        <p:spPr>
          <a:xfrm>
            <a:off x="748167" y="1936066"/>
            <a:ext cx="4704900" cy="941100"/>
          </a:xfrm>
          <a:prstGeom prst="roundRect">
            <a:avLst>
              <a:gd name="adj" fmla="val 16667"/>
            </a:avLst>
          </a:prstGeom>
          <a:solidFill>
            <a:srgbClr val="D69B6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lt1"/>
                </a:solidFill>
                <a:latin typeface="Libre Franklin"/>
                <a:ea typeface="Libre Franklin"/>
                <a:cs typeface="Libre Franklin"/>
                <a:sym typeface="Libre Franklin"/>
              </a:rPr>
              <a:t>Provide overview of the dataset</a:t>
            </a:r>
            <a:endParaRPr sz="1900">
              <a:solidFill>
                <a:schemeClr val="lt1"/>
              </a:solidFill>
            </a:endParaRPr>
          </a:p>
        </p:txBody>
      </p:sp>
      <p:sp>
        <p:nvSpPr>
          <p:cNvPr id="126" name="Google Shape;126;g25fe960cffe_0_0"/>
          <p:cNvSpPr/>
          <p:nvPr/>
        </p:nvSpPr>
        <p:spPr>
          <a:xfrm>
            <a:off x="6694128" y="1938650"/>
            <a:ext cx="4704900" cy="941100"/>
          </a:xfrm>
          <a:prstGeom prst="roundRect">
            <a:avLst>
              <a:gd name="adj" fmla="val 16667"/>
            </a:avLst>
          </a:prstGeom>
          <a:solidFill>
            <a:srgbClr val="D69B60"/>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100"/>
              <a:buFont typeface="Arial"/>
              <a:buNone/>
            </a:pPr>
            <a:r>
              <a:rPr lang="en-US" sz="1900">
                <a:solidFill>
                  <a:schemeClr val="lt1"/>
                </a:solidFill>
                <a:latin typeface="Libre Franklin"/>
                <a:ea typeface="Libre Franklin"/>
                <a:cs typeface="Libre Franklin"/>
                <a:sym typeface="Libre Franklin"/>
              </a:rPr>
              <a:t>Analyze and investigate data sets to</a:t>
            </a:r>
            <a:r>
              <a:rPr lang="en-US" sz="1900">
                <a:solidFill>
                  <a:srgbClr val="040C28"/>
                </a:solidFill>
              </a:rPr>
              <a:t> </a:t>
            </a:r>
            <a:r>
              <a:rPr lang="en-US" sz="1900">
                <a:solidFill>
                  <a:schemeClr val="lt1"/>
                </a:solidFill>
                <a:latin typeface="Libre Franklin"/>
                <a:ea typeface="Libre Franklin"/>
                <a:cs typeface="Libre Franklin"/>
                <a:sym typeface="Libre Franklin"/>
              </a:rPr>
              <a:t>provide insights of the NAPLAN test</a:t>
            </a:r>
            <a:endParaRPr sz="1900">
              <a:solidFill>
                <a:schemeClr val="lt1"/>
              </a:solidFill>
              <a:latin typeface="Libre Franklin"/>
              <a:ea typeface="Libre Franklin"/>
              <a:cs typeface="Libre Franklin"/>
              <a:sym typeface="Libre Franklin"/>
            </a:endParaRPr>
          </a:p>
        </p:txBody>
      </p:sp>
      <p:sp>
        <p:nvSpPr>
          <p:cNvPr id="127" name="Google Shape;127;g25fe960cffe_0_0"/>
          <p:cNvSpPr/>
          <p:nvPr/>
        </p:nvSpPr>
        <p:spPr>
          <a:xfrm>
            <a:off x="5765733" y="2121833"/>
            <a:ext cx="615600" cy="615600"/>
          </a:xfrm>
          <a:prstGeom prst="mathPlus">
            <a:avLst>
              <a:gd name="adj1" fmla="val 23520"/>
            </a:avLst>
          </a:prstGeom>
          <a:solidFill>
            <a:srgbClr val="D69B6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 name="Google Shape;128;g25fe960cffe_0_0"/>
          <p:cNvSpPr txBox="1">
            <a:spLocks noGrp="1"/>
          </p:cNvSpPr>
          <p:nvPr>
            <p:ph type="title"/>
          </p:nvPr>
        </p:nvSpPr>
        <p:spPr>
          <a:xfrm>
            <a:off x="0" y="0"/>
            <a:ext cx="12192000" cy="848100"/>
          </a:xfrm>
          <a:prstGeom prst="rect">
            <a:avLst/>
          </a:prstGeom>
        </p:spPr>
        <p:txBody>
          <a:bodyPr spcFirstLastPara="1" wrap="square" lIns="557775" tIns="530350" rIns="91425" bIns="45700" anchor="ctr" anchorCtr="0">
            <a:noAutofit/>
          </a:bodyPr>
          <a:lstStyle/>
          <a:p>
            <a:pPr marL="0" lvl="0" indent="0" algn="l" rtl="0">
              <a:lnSpc>
                <a:spcPct val="100000"/>
              </a:lnSpc>
              <a:spcBef>
                <a:spcPts val="0"/>
              </a:spcBef>
              <a:spcAft>
                <a:spcPts val="0"/>
              </a:spcAft>
              <a:buNone/>
            </a:pPr>
            <a:r>
              <a:rPr lang="en-US" sz="3000">
                <a:solidFill>
                  <a:schemeClr val="dk1"/>
                </a:solidFill>
              </a:rPr>
              <a:t>Exploratory Data Analysis</a:t>
            </a:r>
            <a:endParaRPr sz="3000">
              <a:solidFill>
                <a:schemeClr val="dk1"/>
              </a:solidFill>
            </a:endParaRPr>
          </a:p>
          <a:p>
            <a:pPr marL="0" lvl="0" indent="0" algn="l" rtl="0">
              <a:lnSpc>
                <a:spcPct val="100000"/>
              </a:lnSpc>
              <a:spcBef>
                <a:spcPts val="0"/>
              </a:spcBef>
              <a:spcAft>
                <a:spcPts val="0"/>
              </a:spcAft>
              <a:buNone/>
            </a:pPr>
            <a:endParaRPr sz="3000">
              <a:solidFill>
                <a:schemeClr val="dk1"/>
              </a:solidFill>
            </a:endParaRPr>
          </a:p>
        </p:txBody>
      </p:sp>
      <p:pic>
        <p:nvPicPr>
          <p:cNvPr id="129" name="Google Shape;129;g25fe960cffe_0_0"/>
          <p:cNvPicPr preferRelativeResize="0"/>
          <p:nvPr/>
        </p:nvPicPr>
        <p:blipFill>
          <a:blip r:embed="rId3">
            <a:alphaModFix/>
          </a:blip>
          <a:stretch>
            <a:fillRect/>
          </a:stretch>
        </p:blipFill>
        <p:spPr>
          <a:xfrm>
            <a:off x="486325" y="3324501"/>
            <a:ext cx="6207804" cy="2415250"/>
          </a:xfrm>
          <a:prstGeom prst="rect">
            <a:avLst/>
          </a:prstGeom>
          <a:noFill/>
          <a:ln>
            <a:noFill/>
          </a:ln>
          <a:effectLst>
            <a:outerShdw blurRad="1014413" dist="19050" dir="13620000" algn="bl" rotWithShape="0">
              <a:srgbClr val="000000">
                <a:alpha val="64999"/>
              </a:srgbClr>
            </a:outerShdw>
          </a:effectLst>
        </p:spPr>
      </p:pic>
      <p:pic>
        <p:nvPicPr>
          <p:cNvPr id="130" name="Google Shape;130;g25fe960cffe_0_0"/>
          <p:cNvPicPr preferRelativeResize="0"/>
          <p:nvPr/>
        </p:nvPicPr>
        <p:blipFill>
          <a:blip r:embed="rId4">
            <a:alphaModFix/>
          </a:blip>
          <a:stretch>
            <a:fillRect/>
          </a:stretch>
        </p:blipFill>
        <p:spPr>
          <a:xfrm>
            <a:off x="5123494" y="3899000"/>
            <a:ext cx="6677708" cy="2415250"/>
          </a:xfrm>
          <a:prstGeom prst="rect">
            <a:avLst/>
          </a:prstGeom>
          <a:noFill/>
          <a:ln>
            <a:noFill/>
          </a:ln>
          <a:effectLst>
            <a:outerShdw blurRad="1000125" dist="19050" dir="13500000" algn="bl" rotWithShape="0">
              <a:srgbClr val="000000">
                <a:alpha val="66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g25fb23113b2_0_6"/>
          <p:cNvPicPr preferRelativeResize="0"/>
          <p:nvPr/>
        </p:nvPicPr>
        <p:blipFill>
          <a:blip r:embed="rId3">
            <a:alphaModFix amt="50000"/>
          </a:blip>
          <a:stretch>
            <a:fillRect/>
          </a:stretch>
        </p:blipFill>
        <p:spPr>
          <a:xfrm>
            <a:off x="0" y="1164300"/>
            <a:ext cx="12192000" cy="4387424"/>
          </a:xfrm>
          <a:prstGeom prst="rect">
            <a:avLst/>
          </a:prstGeom>
          <a:noFill/>
          <a:ln>
            <a:noFill/>
          </a:ln>
        </p:spPr>
      </p:pic>
      <p:sp>
        <p:nvSpPr>
          <p:cNvPr id="89" name="Google Shape;89;g25fb23113b2_0_6"/>
          <p:cNvSpPr txBox="1"/>
          <p:nvPr/>
        </p:nvSpPr>
        <p:spPr>
          <a:xfrm>
            <a:off x="133725" y="166193"/>
            <a:ext cx="3201904" cy="1243986"/>
          </a:xfrm>
          <a:prstGeom prst="rect">
            <a:avLst/>
          </a:prstGeom>
          <a:solidFill>
            <a:srgbClr val="32A78D"/>
          </a:solidFill>
          <a:ln>
            <a:noFill/>
          </a:ln>
          <a:effectLst/>
          <a:scene3d>
            <a:camera prst="orthographicFront"/>
            <a:lightRig rig="threePt" dir="t"/>
          </a:scene3d>
          <a:sp3d>
            <a:bevelT/>
          </a:sp3d>
        </p:spPr>
        <p:txBody>
          <a:bodyPr spcFirstLastPara="1" vert="horz" wrap="square" lIns="91425" tIns="91425" rIns="91425" bIns="91425" anchor="ctr" anchorCtr="0">
            <a:noAutofit/>
          </a:bodyPr>
          <a:lstStyle/>
          <a:p>
            <a:pPr marL="50800" algn="ctr">
              <a:buSzPts val="2800"/>
            </a:pPr>
            <a:r>
              <a:rPr lang="en-US" sz="3200" b="1" dirty="0">
                <a:latin typeface="Arial Nova Light" panose="020F0502020204030204" pitchFamily="34" charset="0"/>
              </a:rPr>
              <a:t>ANALYSIS </a:t>
            </a:r>
          </a:p>
        </p:txBody>
      </p:sp>
      <p:pic>
        <p:nvPicPr>
          <p:cNvPr id="1030" name="Picture 6" descr="NAPLAN Online - Catholic College Sale">
            <a:extLst>
              <a:ext uri="{FF2B5EF4-FFF2-40B4-BE49-F238E27FC236}">
                <a16:creationId xmlns:a16="http://schemas.microsoft.com/office/drawing/2014/main" id="{6E17082F-93EE-46E8-2677-67292DF88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4289" y="195498"/>
            <a:ext cx="1243986" cy="1243986"/>
          </a:xfrm>
          <a:prstGeom prst="rect">
            <a:avLst/>
          </a:prstGeom>
          <a:noFill/>
          <a:effectLst>
            <a:outerShdw blurRad="63500" sx="102000" sy="102000" algn="ctr" rotWithShape="0">
              <a:prstClr val="black">
                <a:alpha val="40000"/>
              </a:prstClr>
            </a:outerShdw>
            <a:softEdge rad="63500"/>
          </a:effectLst>
          <a:scene3d>
            <a:camera prst="obliqueTopLeft"/>
            <a:lightRig rig="threePt" dir="t"/>
          </a:scene3d>
          <a:sp3d>
            <a:bevelT/>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962828F-D637-435F-0CD8-A5B5C83E91BA}"/>
              </a:ext>
            </a:extLst>
          </p:cNvPr>
          <p:cNvPicPr>
            <a:picLocks noChangeAspect="1"/>
          </p:cNvPicPr>
          <p:nvPr/>
        </p:nvPicPr>
        <p:blipFill>
          <a:blip r:embed="rId5"/>
          <a:stretch>
            <a:fillRect/>
          </a:stretch>
        </p:blipFill>
        <p:spPr>
          <a:xfrm>
            <a:off x="823553" y="1647397"/>
            <a:ext cx="7534390" cy="3563206"/>
          </a:xfrm>
          <a:prstGeom prst="rect">
            <a:avLst/>
          </a:prstGeom>
          <a:effectLst>
            <a:outerShdw blurRad="63500" sx="102000" sy="102000" algn="ctr" rotWithShape="0">
              <a:prstClr val="black">
                <a:alpha val="40000"/>
              </a:prstClr>
            </a:outerShdw>
          </a:effectLst>
        </p:spPr>
      </p:pic>
      <p:sp>
        <p:nvSpPr>
          <p:cNvPr id="3" name="Google Shape;89;g25fb23113b2_0_6">
            <a:extLst>
              <a:ext uri="{FF2B5EF4-FFF2-40B4-BE49-F238E27FC236}">
                <a16:creationId xmlns:a16="http://schemas.microsoft.com/office/drawing/2014/main" id="{CC62C6EB-D6E0-ACD3-BF6D-270EA63E7FFE}"/>
              </a:ext>
            </a:extLst>
          </p:cNvPr>
          <p:cNvSpPr txBox="1"/>
          <p:nvPr/>
        </p:nvSpPr>
        <p:spPr>
          <a:xfrm>
            <a:off x="8731876" y="3825332"/>
            <a:ext cx="3326399" cy="2180347"/>
          </a:xfrm>
          <a:prstGeom prst="rect">
            <a:avLst/>
          </a:prstGeom>
          <a:solidFill>
            <a:srgbClr val="32A78D"/>
          </a:solidFill>
          <a:ln>
            <a:noFill/>
          </a:ln>
          <a:effectLst/>
          <a:scene3d>
            <a:camera prst="orthographicFront"/>
            <a:lightRig rig="threePt" dir="t"/>
          </a:scene3d>
          <a:sp3d>
            <a:bevelT/>
          </a:sp3d>
        </p:spPr>
        <p:txBody>
          <a:bodyPr spcFirstLastPara="1" vert="horz" wrap="square" lIns="91425" tIns="91425" rIns="91425" bIns="91425" anchor="ctr" anchorCtr="0">
            <a:noAutofit/>
          </a:bodyPr>
          <a:lstStyle/>
          <a:p>
            <a:pPr marL="50800">
              <a:buSzPts val="2800"/>
            </a:pPr>
            <a:r>
              <a:rPr lang="en-US" sz="3200" b="1" dirty="0">
                <a:latin typeface="Arial Nova Light" panose="020F0502020204030204" pitchFamily="34" charset="0"/>
              </a:rPr>
              <a:t> </a:t>
            </a:r>
          </a:p>
          <a:p>
            <a:pPr marL="50800" algn="ctr">
              <a:buSzPts val="2800"/>
            </a:pPr>
            <a:r>
              <a:rPr lang="en-US" sz="2000" b="1" dirty="0">
                <a:latin typeface="Arial Nova Light" panose="020F0502020204030204" pitchFamily="34" charset="0"/>
              </a:rPr>
              <a:t>SUBGROUPS</a:t>
            </a:r>
          </a:p>
          <a:p>
            <a:pPr marL="336550" indent="-285750">
              <a:buSzPct val="125000"/>
              <a:buFont typeface="Arial" panose="020B0604020202020204" pitchFamily="34" charset="0"/>
              <a:buChar char="•"/>
            </a:pPr>
            <a:r>
              <a:rPr lang="en-US" sz="1600" dirty="0">
                <a:latin typeface="Arial Nova Light" panose="020F0502020204030204" pitchFamily="34" charset="0"/>
              </a:rPr>
              <a:t>Gender</a:t>
            </a:r>
          </a:p>
          <a:p>
            <a:pPr marL="336550" indent="-285750">
              <a:buSzPct val="125000"/>
              <a:buFont typeface="Arial" panose="020B0604020202020204" pitchFamily="34" charset="0"/>
              <a:buChar char="•"/>
            </a:pPr>
            <a:r>
              <a:rPr lang="en-US" sz="1600" dirty="0">
                <a:latin typeface="Arial Nova Light" panose="020F0502020204030204" pitchFamily="34" charset="0"/>
              </a:rPr>
              <a:t>Indigeneity</a:t>
            </a:r>
          </a:p>
          <a:p>
            <a:pPr marL="336550" indent="-285750">
              <a:buSzPct val="125000"/>
              <a:buFont typeface="Arial" panose="020B0604020202020204" pitchFamily="34" charset="0"/>
              <a:buChar char="•"/>
            </a:pPr>
            <a:r>
              <a:rPr lang="en-US" sz="1600" dirty="0">
                <a:latin typeface="Arial Nova Light" panose="020F0502020204030204" pitchFamily="34" charset="0"/>
              </a:rPr>
              <a:t>ABS remoteness</a:t>
            </a:r>
          </a:p>
          <a:p>
            <a:pPr marL="336550" indent="-285750">
              <a:buSzPct val="125000"/>
              <a:buFont typeface="Arial" panose="020B0604020202020204" pitchFamily="34" charset="0"/>
              <a:buChar char="•"/>
            </a:pPr>
            <a:r>
              <a:rPr lang="en-US" sz="1600" dirty="0">
                <a:latin typeface="Arial Nova Light" panose="020F0502020204030204" pitchFamily="34" charset="0"/>
              </a:rPr>
              <a:t>Language background</a:t>
            </a:r>
          </a:p>
          <a:p>
            <a:pPr marL="336550" indent="-285750">
              <a:buSzPct val="125000"/>
              <a:buFont typeface="Arial" panose="020B0604020202020204" pitchFamily="34" charset="0"/>
              <a:buChar char="•"/>
            </a:pPr>
            <a:r>
              <a:rPr lang="en-US" sz="1600" dirty="0">
                <a:latin typeface="Arial Nova Light" panose="020F0502020204030204" pitchFamily="34" charset="0"/>
              </a:rPr>
              <a:t>Parental Education</a:t>
            </a:r>
          </a:p>
          <a:p>
            <a:pPr marL="336550" indent="-285750">
              <a:buSzPct val="125000"/>
              <a:buFont typeface="Arial" panose="020B0604020202020204" pitchFamily="34" charset="0"/>
              <a:buChar char="•"/>
            </a:pPr>
            <a:r>
              <a:rPr lang="en-US" sz="1600" dirty="0">
                <a:latin typeface="Arial Nova Light" panose="020F0502020204030204" pitchFamily="34" charset="0"/>
              </a:rPr>
              <a:t>Parental Occupation</a:t>
            </a:r>
          </a:p>
          <a:p>
            <a:pPr marL="336550" indent="-285750">
              <a:buSzPct val="125000"/>
              <a:buFont typeface="Arial" panose="020B0604020202020204" pitchFamily="34" charset="0"/>
              <a:buChar char="•"/>
            </a:pPr>
            <a:r>
              <a:rPr lang="en-US" sz="1600" dirty="0">
                <a:latin typeface="Arial Nova Light" panose="020F0502020204030204" pitchFamily="34" charset="0"/>
              </a:rPr>
              <a:t>Indigeneity by ABS Remoteness</a:t>
            </a:r>
            <a:endParaRPr lang="en-US" sz="1600" b="1" dirty="0">
              <a:latin typeface="Arial Nova Light" panose="020F0502020204030204" pitchFamily="34" charset="0"/>
            </a:endParaRPr>
          </a:p>
          <a:p>
            <a:pPr marL="50800" algn="ctr">
              <a:buSzPts val="2800"/>
            </a:pPr>
            <a:r>
              <a:rPr lang="en-US" sz="3200" b="1" dirty="0">
                <a:latin typeface="Arial Nova Light" panose="020F0502020204030204" pitchFamily="34" charset="0"/>
              </a:rPr>
              <a:t> </a:t>
            </a:r>
          </a:p>
        </p:txBody>
      </p:sp>
    </p:spTree>
    <p:extLst>
      <p:ext uri="{BB962C8B-B14F-4D97-AF65-F5344CB8AC3E}">
        <p14:creationId xmlns:p14="http://schemas.microsoft.com/office/powerpoint/2010/main" val="1731222937"/>
      </p:ext>
    </p:extLst>
  </p:cSld>
  <p:clrMapOvr>
    <a:masterClrMapping/>
  </p:clrMapOvr>
</p:sld>
</file>

<file path=ppt/theme/theme1.xml><?xml version="1.0" encoding="utf-8"?>
<a:theme xmlns:a="http://schemas.openxmlformats.org/drawingml/2006/main" name="Office Theme">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1086</Words>
  <Application>Microsoft Office PowerPoint</Application>
  <PresentationFormat>Widescreen</PresentationFormat>
  <Paragraphs>146</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Libre Franklin Medium</vt:lpstr>
      <vt:lpstr>Arial</vt:lpstr>
      <vt:lpstr>Calibri</vt:lpstr>
      <vt:lpstr>Libre Franklin</vt:lpstr>
      <vt:lpstr>Roboto</vt:lpstr>
      <vt:lpstr>Arial Nova Light</vt:lpstr>
      <vt:lpstr>Noto Sans Symbols</vt:lpstr>
      <vt:lpstr>Office Theme</vt:lpstr>
      <vt:lpstr>NAPLAN</vt:lpstr>
      <vt:lpstr>PRESENTED BY  ENESSA MCARTHUR BILLIE-ODELLE GORE MINH PHUONG NGUYEN &amp; RACHEL DRAYTON</vt:lpstr>
      <vt:lpstr>PowerPoint Presentation</vt:lpstr>
      <vt:lpstr>NAPLAN DATA SET By State By Year Level By Calendar Year  By Domain - e.g., Reading, Writing, Grammar, Punctuation and Spelling, Numeracy   By Subgroup - e.g., Gender, Indigenous, Parental Education, language NMS - National Minimum Standard  </vt:lpstr>
      <vt:lpstr>PowerPoint Presentation</vt:lpstr>
      <vt:lpstr>PowerPoint Presentation</vt:lpstr>
      <vt:lpstr>PowerPoint Presentation</vt:lpstr>
      <vt:lpstr>Exploratory Data Analysis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NAPLAN</dc:title>
  <dc:creator>Enessa McArthur</dc:creator>
  <cp:lastModifiedBy>Enessa McArthur</cp:lastModifiedBy>
  <cp:revision>5</cp:revision>
  <dcterms:created xsi:type="dcterms:W3CDTF">2023-02-02T07:44:52Z</dcterms:created>
  <dcterms:modified xsi:type="dcterms:W3CDTF">2023-08-10T08:36:50Z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